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25"/>
  </p:notesMasterIdLst>
  <p:handoutMasterIdLst>
    <p:handoutMasterId r:id="rId26"/>
  </p:handoutMasterIdLst>
  <p:sldIdLst>
    <p:sldId id="256" r:id="rId5"/>
    <p:sldId id="275" r:id="rId6"/>
    <p:sldId id="277" r:id="rId7"/>
    <p:sldId id="278" r:id="rId8"/>
    <p:sldId id="276" r:id="rId9"/>
    <p:sldId id="279" r:id="rId10"/>
    <p:sldId id="281" r:id="rId11"/>
    <p:sldId id="280" r:id="rId12"/>
    <p:sldId id="282" r:id="rId13"/>
    <p:sldId id="283" r:id="rId14"/>
    <p:sldId id="284" r:id="rId15"/>
    <p:sldId id="287" r:id="rId16"/>
    <p:sldId id="289" r:id="rId17"/>
    <p:sldId id="292" r:id="rId18"/>
    <p:sldId id="290" r:id="rId19"/>
    <p:sldId id="291" r:id="rId20"/>
    <p:sldId id="293" r:id="rId21"/>
    <p:sldId id="285" r:id="rId22"/>
    <p:sldId id="286"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821" autoAdjust="0"/>
  </p:normalViewPr>
  <p:slideViewPr>
    <p:cSldViewPr snapToGrid="0" snapToObjects="1">
      <p:cViewPr varScale="1">
        <p:scale>
          <a:sx n="83" d="100"/>
          <a:sy n="83" d="100"/>
        </p:scale>
        <p:origin x="686"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9" d="100"/>
          <a:sy n="69" d="100"/>
        </p:scale>
        <p:origin x="2227"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6/8/2020</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6/8/2020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107280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20</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6/8/2020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6/8/2020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6/8/2020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6/8/2020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6/8/2020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extLst>
              <a:ext uri="{BEBA8EAE-BF5A-486C-A8C5-ECC9F3942E4B}">
                <a14:imgProps xmlns:a14="http://schemas.microsoft.com/office/drawing/2010/main">
                  <a14:imgLayer r:embed="rId20">
                    <a14:imgEffect>
                      <a14:colorTemperature colorTemp="11200"/>
                    </a14:imgEffect>
                    <a14:imgEffect>
                      <a14:saturation sat="4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6/8/2020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6608"/>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2974798" y="2563325"/>
            <a:ext cx="6520183" cy="1731349"/>
          </a:xfrm>
        </p:spPr>
        <p:txBody>
          <a:bodyPr>
            <a:noAutofit/>
          </a:bodyPr>
          <a:lstStyle/>
          <a:p>
            <a:pPr algn="ctr"/>
            <a:r>
              <a:rPr lang="en-US" sz="3200" b="1" i="1" u="sng" dirty="0"/>
              <a:t>AUTOMATION OF SOLAR PANEL CLEANING SYSTEM ENABLED WITH MONITERING AND CONTROLLING APPLICATION</a:t>
            </a:r>
            <a:endParaRPr lang="en-US" sz="3200" i="1" dirty="0"/>
          </a:p>
        </p:txBody>
      </p:sp>
      <p:pic>
        <p:nvPicPr>
          <p:cNvPr id="6" name="Picture 4"/>
          <p:cNvPicPr/>
          <p:nvPr/>
        </p:nvPicPr>
        <p:blipFill>
          <a:blip r:embed="rId4"/>
          <a:stretch/>
        </p:blipFill>
        <p:spPr>
          <a:xfrm>
            <a:off x="229428" y="241485"/>
            <a:ext cx="1650960" cy="1650960"/>
          </a:xfrm>
          <a:prstGeom prst="rect">
            <a:avLst/>
          </a:prstGeom>
          <a:ln>
            <a:noFill/>
          </a:ln>
        </p:spPr>
      </p:pic>
      <p:sp>
        <p:nvSpPr>
          <p:cNvPr id="7" name="CustomShape 4"/>
          <p:cNvSpPr/>
          <p:nvPr/>
        </p:nvSpPr>
        <p:spPr>
          <a:xfrm>
            <a:off x="2109816" y="399090"/>
            <a:ext cx="9176760" cy="1094040"/>
          </a:xfrm>
          <a:prstGeom prst="rect">
            <a:avLst/>
          </a:prstGeom>
          <a:noFill/>
          <a:ln>
            <a:noFill/>
          </a:ln>
          <a:effectLst/>
        </p:spPr>
        <p:txBody>
          <a:bodyPr anchor="b">
            <a:noAutofit/>
          </a:bodyPr>
          <a:lstStyle/>
          <a:p>
            <a:pPr marL="0" marR="0" lvl="0" indent="0" algn="ctr" defTabSz="914400" eaLnBrk="1" fontAlgn="auto" latinLnBrk="0" hangingPunct="1">
              <a:lnSpc>
                <a:spcPct val="60000"/>
              </a:lnSpc>
              <a:spcBef>
                <a:spcPts val="0"/>
              </a:spcBef>
              <a:spcAft>
                <a:spcPts val="1199"/>
              </a:spcAft>
              <a:buClrTx/>
              <a:buSzTx/>
              <a:buFontTx/>
              <a:buNone/>
              <a:tabLst/>
              <a:defRPr/>
            </a:pPr>
            <a:r>
              <a:rPr kumimoji="0" lang="en-IN" sz="2800" b="1" i="0" u="none" strike="noStrike" kern="0" cap="none" spc="-1"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Dayananda Sagar University</a:t>
            </a:r>
          </a:p>
          <a:p>
            <a:pPr marL="0" marR="0" lvl="0" indent="0" algn="ctr" defTabSz="914400" eaLnBrk="1" fontAlgn="auto" latinLnBrk="0" hangingPunct="1">
              <a:lnSpc>
                <a:spcPct val="60000"/>
              </a:lnSpc>
              <a:spcBef>
                <a:spcPts val="0"/>
              </a:spcBef>
              <a:spcAft>
                <a:spcPts val="1199"/>
              </a:spcAft>
              <a:buClrTx/>
              <a:buSzTx/>
              <a:buFontTx/>
              <a:buNone/>
              <a:tabLst/>
              <a:defRPr/>
            </a:pPr>
            <a:r>
              <a:rPr kumimoji="0" lang="en-IN" sz="2800" b="1" i="0" u="none" strike="noStrike" kern="0" cap="none" spc="-1"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School of Engineering</a:t>
            </a:r>
          </a:p>
          <a:p>
            <a:pPr marL="0" marR="0" lvl="0" indent="0" algn="ctr" defTabSz="914400" eaLnBrk="1" fontAlgn="auto" latinLnBrk="0" hangingPunct="1">
              <a:lnSpc>
                <a:spcPct val="60000"/>
              </a:lnSpc>
              <a:spcBef>
                <a:spcPts val="0"/>
              </a:spcBef>
              <a:spcAft>
                <a:spcPts val="1199"/>
              </a:spcAft>
              <a:buClrTx/>
              <a:buSzTx/>
              <a:buFontTx/>
              <a:buNone/>
              <a:tabLst/>
              <a:defRPr/>
            </a:pPr>
            <a:r>
              <a:rPr kumimoji="0" lang="en-IN" sz="2800" b="1" i="0" u="none" strike="noStrike" kern="0" cap="none" spc="-1"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Department of Electronics &amp; Communication Engineering</a:t>
            </a:r>
          </a:p>
        </p:txBody>
      </p:sp>
      <p:sp>
        <p:nvSpPr>
          <p:cNvPr id="3" name="Rectangle 2">
            <a:extLst>
              <a:ext uri="{FF2B5EF4-FFF2-40B4-BE49-F238E27FC236}">
                <a16:creationId xmlns:a16="http://schemas.microsoft.com/office/drawing/2014/main" id="{C0950A74-FC87-425B-B0FD-9E757A75E6FC}"/>
              </a:ext>
            </a:extLst>
          </p:cNvPr>
          <p:cNvSpPr/>
          <p:nvPr/>
        </p:nvSpPr>
        <p:spPr>
          <a:xfrm>
            <a:off x="138889" y="4661028"/>
            <a:ext cx="6096000" cy="1990288"/>
          </a:xfrm>
          <a:prstGeom prst="rect">
            <a:avLst/>
          </a:prstGeom>
        </p:spPr>
        <p:txBody>
          <a:bodyPr>
            <a:spAutoFit/>
          </a:bodyPr>
          <a:lstStyle/>
          <a:p>
            <a:pPr algn="ctr">
              <a:lnSpc>
                <a:spcPct val="90000"/>
              </a:lnSpc>
              <a:spcBef>
                <a:spcPts val="1001"/>
              </a:spcBef>
            </a:pPr>
            <a:r>
              <a:rPr lang="en-IN" sz="2800" spc="-1" dirty="0">
                <a:latin typeface="Times New Roman" panose="02020603050405020304" pitchFamily="18" charset="0"/>
                <a:cs typeface="Times New Roman" panose="02020603050405020304" pitchFamily="18" charset="0"/>
              </a:rPr>
              <a:t>Presented By</a:t>
            </a:r>
          </a:p>
          <a:p>
            <a:pPr algn="ctr">
              <a:lnSpc>
                <a:spcPct val="90000"/>
              </a:lnSpc>
              <a:spcBef>
                <a:spcPts val="1001"/>
              </a:spcBef>
            </a:pPr>
            <a:r>
              <a:rPr lang="en-IN" spc="-1" dirty="0">
                <a:latin typeface="Arial"/>
              </a:rPr>
              <a:t>TOUHEED KAZMI- ENG16EC0092</a:t>
            </a:r>
          </a:p>
          <a:p>
            <a:pPr algn="ctr">
              <a:lnSpc>
                <a:spcPct val="90000"/>
              </a:lnSpc>
              <a:spcBef>
                <a:spcPts val="1001"/>
              </a:spcBef>
            </a:pPr>
            <a:r>
              <a:rPr lang="en-IN" spc="-1" dirty="0">
                <a:latin typeface="Arial"/>
              </a:rPr>
              <a:t>VISHAL G YADAV- ENG16EC0095</a:t>
            </a:r>
          </a:p>
          <a:p>
            <a:pPr algn="ctr">
              <a:lnSpc>
                <a:spcPct val="90000"/>
              </a:lnSpc>
              <a:spcBef>
                <a:spcPts val="1001"/>
              </a:spcBef>
            </a:pPr>
            <a:r>
              <a:rPr lang="en-IN" spc="-1" dirty="0">
                <a:latin typeface="Arial"/>
              </a:rPr>
              <a:t>MOHAMMED YAQUB G S- ENG17EC1005</a:t>
            </a:r>
          </a:p>
          <a:p>
            <a:pPr algn="ctr">
              <a:lnSpc>
                <a:spcPct val="90000"/>
              </a:lnSpc>
              <a:spcBef>
                <a:spcPts val="1001"/>
              </a:spcBef>
            </a:pPr>
            <a:r>
              <a:rPr lang="en-IN" spc="-1" dirty="0">
                <a:latin typeface="Arial"/>
              </a:rPr>
              <a:t>AVINASH S N –ENG17EC1001</a:t>
            </a:r>
          </a:p>
        </p:txBody>
      </p:sp>
      <p:sp>
        <p:nvSpPr>
          <p:cNvPr id="8" name="Rectangle 7">
            <a:extLst>
              <a:ext uri="{FF2B5EF4-FFF2-40B4-BE49-F238E27FC236}">
                <a16:creationId xmlns:a16="http://schemas.microsoft.com/office/drawing/2014/main" id="{34E1A27F-363B-42B9-B088-3420389F70C4}"/>
              </a:ext>
            </a:extLst>
          </p:cNvPr>
          <p:cNvSpPr/>
          <p:nvPr/>
        </p:nvSpPr>
        <p:spPr>
          <a:xfrm>
            <a:off x="6026526" y="4590084"/>
            <a:ext cx="6096000" cy="1678408"/>
          </a:xfrm>
          <a:prstGeom prst="rect">
            <a:avLst/>
          </a:prstGeom>
        </p:spPr>
        <p:txBody>
          <a:bodyPr>
            <a:spAutoFit/>
          </a:bodyPr>
          <a:lstStyle/>
          <a:p>
            <a:pPr algn="ctr">
              <a:lnSpc>
                <a:spcPct val="90000"/>
              </a:lnSpc>
              <a:spcBef>
                <a:spcPts val="1001"/>
              </a:spcBef>
            </a:pPr>
            <a:r>
              <a:rPr lang="en-IN" sz="2400" spc="-1" dirty="0">
                <a:latin typeface="Times New Roman" panose="02020603050405020304" pitchFamily="18" charset="0"/>
                <a:cs typeface="Times New Roman" panose="02020603050405020304" pitchFamily="18" charset="0"/>
              </a:rPr>
              <a:t>Guided By</a:t>
            </a:r>
          </a:p>
          <a:p>
            <a:pPr algn="ctr">
              <a:lnSpc>
                <a:spcPct val="90000"/>
              </a:lnSpc>
              <a:spcBef>
                <a:spcPts val="1001"/>
              </a:spcBef>
            </a:pPr>
            <a:r>
              <a:rPr lang="en-US" dirty="0">
                <a:latin typeface="Times New Roman" panose="02020603050405020304" pitchFamily="18" charset="0"/>
                <a:cs typeface="Times New Roman" panose="02020603050405020304" pitchFamily="18" charset="0"/>
              </a:rPr>
              <a:t>Dr. PAYAL VERMA </a:t>
            </a:r>
            <a:endParaRPr lang="en-IN" dirty="0">
              <a:latin typeface="Times New Roman" panose="02020603050405020304" pitchFamily="18" charset="0"/>
              <a:cs typeface="Times New Roman" panose="02020603050405020304" pitchFamily="18" charset="0"/>
            </a:endParaRPr>
          </a:p>
          <a:p>
            <a:pPr algn="ctr">
              <a:lnSpc>
                <a:spcPct val="90000"/>
              </a:lnSpc>
              <a:spcBef>
                <a:spcPts val="1001"/>
              </a:spcBef>
            </a:pPr>
            <a:r>
              <a:rPr lang="en-US" dirty="0">
                <a:latin typeface="Times New Roman" panose="02020603050405020304" pitchFamily="18" charset="0"/>
                <a:cs typeface="Times New Roman" panose="02020603050405020304" pitchFamily="18" charset="0"/>
              </a:rPr>
              <a:t>Dayananda Sagar University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School of Engineering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Bengaluru-560068, India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Arial Black" panose="020B0A04020102020204" pitchFamily="34" charset="0"/>
              </a:rPr>
              <a:t>Proposed solution</a:t>
            </a:r>
          </a:p>
        </p:txBody>
      </p:sp>
      <p:sp>
        <p:nvSpPr>
          <p:cNvPr id="4" name="TextBox 3"/>
          <p:cNvSpPr txBox="1"/>
          <p:nvPr/>
        </p:nvSpPr>
        <p:spPr>
          <a:xfrm>
            <a:off x="822960" y="2508069"/>
            <a:ext cx="10724606" cy="1631216"/>
          </a:xfrm>
          <a:prstGeom prst="rect">
            <a:avLst/>
          </a:prstGeom>
          <a:noFill/>
        </p:spPr>
        <p:txBody>
          <a:bodyPr wrap="square" rtlCol="0">
            <a:spAutoFit/>
          </a:bodyPr>
          <a:lstStyle/>
          <a:p>
            <a:r>
              <a:rPr lang="en-US" sz="2000" dirty="0"/>
              <a:t>The cleaning system has been designed, cleans the module by moving a robotic cleaning system. The system consists of a Robot with water spraying system and dusting system. To clean the solar panel efficiently first Robot cleans the dry dust using dusting/wiping system, later it starts the spraying system along with wiping system to clean hard dust. To make dust not to accumulate last, the system needs to operate at a regular interval. This makes dust not to accumulate long time and get hardened</a:t>
            </a:r>
          </a:p>
        </p:txBody>
      </p:sp>
    </p:spTree>
    <p:extLst>
      <p:ext uri="{BB962C8B-B14F-4D97-AF65-F5344CB8AC3E}">
        <p14:creationId xmlns:p14="http://schemas.microsoft.com/office/powerpoint/2010/main" val="3905507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Arial Black" panose="020B0A04020102020204" pitchFamily="34" charset="0"/>
              </a:rPr>
              <a:t>advantages</a:t>
            </a:r>
          </a:p>
        </p:txBody>
      </p:sp>
      <p:sp>
        <p:nvSpPr>
          <p:cNvPr id="5" name="TextBox 4"/>
          <p:cNvSpPr txBox="1"/>
          <p:nvPr/>
        </p:nvSpPr>
        <p:spPr>
          <a:xfrm>
            <a:off x="783771" y="2220686"/>
            <a:ext cx="9039498"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Water consumption is low</a:t>
            </a:r>
          </a:p>
          <a:p>
            <a:pPr marL="285750" indent="-285750">
              <a:buFont typeface="Arial" panose="020B0604020202020204" pitchFamily="34" charset="0"/>
              <a:buChar char="•"/>
            </a:pPr>
            <a:r>
              <a:rPr lang="en-US" sz="2000" dirty="0"/>
              <a:t>No Labor </a:t>
            </a:r>
          </a:p>
          <a:p>
            <a:pPr marL="285750" indent="-285750">
              <a:buFont typeface="Arial" panose="020B0604020202020204" pitchFamily="34" charset="0"/>
              <a:buChar char="•"/>
            </a:pPr>
            <a:r>
              <a:rPr lang="en-US" sz="2000" dirty="0"/>
              <a:t>Reduced cleaning time</a:t>
            </a:r>
          </a:p>
          <a:p>
            <a:pPr marL="285750" indent="-285750">
              <a:buFont typeface="Arial" panose="020B0604020202020204" pitchFamily="34" charset="0"/>
              <a:buChar char="•"/>
            </a:pPr>
            <a:r>
              <a:rPr lang="en-US" sz="2000" dirty="0"/>
              <a:t>High efficiency</a:t>
            </a:r>
          </a:p>
          <a:p>
            <a:pPr marL="285750" indent="-285750">
              <a:buFont typeface="Arial" panose="020B0604020202020204" pitchFamily="34" charset="0"/>
              <a:buChar char="•"/>
            </a:pPr>
            <a:r>
              <a:rPr lang="en-US" sz="2000" dirty="0"/>
              <a:t>No need of human for field work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04253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492" y="270492"/>
            <a:ext cx="10131425" cy="1456267"/>
          </a:xfrm>
        </p:spPr>
        <p:txBody>
          <a:bodyPr/>
          <a:lstStyle/>
          <a:p>
            <a:r>
              <a:rPr lang="en-US" i="1" dirty="0">
                <a:latin typeface="Arial Black" panose="020B0A04020102020204" pitchFamily="34" charset="0"/>
              </a:rPr>
              <a:t>methodology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876" y="1385454"/>
            <a:ext cx="7162701" cy="47309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92D66792-7C0E-400C-80BB-D8E85154C7E8}"/>
              </a:ext>
            </a:extLst>
          </p:cNvPr>
          <p:cNvSpPr txBox="1"/>
          <p:nvPr/>
        </p:nvSpPr>
        <p:spPr>
          <a:xfrm>
            <a:off x="2552094" y="6336146"/>
            <a:ext cx="4818524" cy="369332"/>
          </a:xfrm>
          <a:prstGeom prst="rect">
            <a:avLst/>
          </a:prstGeom>
          <a:noFill/>
        </p:spPr>
        <p:txBody>
          <a:bodyPr wrap="square" rtlCol="0">
            <a:spAutoFit/>
          </a:bodyPr>
          <a:lstStyle/>
          <a:p>
            <a:r>
              <a:rPr lang="en-IN" dirty="0">
                <a:solidFill>
                  <a:schemeClr val="bg2">
                    <a:lumMod val="20000"/>
                    <a:lumOff val="80000"/>
                  </a:schemeClr>
                </a:solidFill>
              </a:rPr>
              <a:t>Fig 13. Block diagram of the proposed solution</a:t>
            </a:r>
          </a:p>
        </p:txBody>
      </p:sp>
    </p:spTree>
    <p:extLst>
      <p:ext uri="{BB962C8B-B14F-4D97-AF65-F5344CB8AC3E}">
        <p14:creationId xmlns:p14="http://schemas.microsoft.com/office/powerpoint/2010/main" val="2335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2BDB-440C-4BB6-8F32-73678E03833C}"/>
              </a:ext>
            </a:extLst>
          </p:cNvPr>
          <p:cNvSpPr>
            <a:spLocks noGrp="1"/>
          </p:cNvSpPr>
          <p:nvPr>
            <p:ph type="title"/>
          </p:nvPr>
        </p:nvSpPr>
        <p:spPr>
          <a:xfrm>
            <a:off x="685801" y="452582"/>
            <a:ext cx="4375726" cy="849745"/>
          </a:xfrm>
        </p:spPr>
        <p:txBody>
          <a:bodyPr/>
          <a:lstStyle/>
          <a:p>
            <a:r>
              <a:rPr lang="en-IN" i="1" dirty="0">
                <a:latin typeface="Arial Black" panose="020B0A04020102020204" pitchFamily="34" charset="0"/>
              </a:rPr>
              <a:t>Main program</a:t>
            </a:r>
          </a:p>
        </p:txBody>
      </p:sp>
      <p:sp>
        <p:nvSpPr>
          <p:cNvPr id="3" name="Content Placeholder 2">
            <a:extLst>
              <a:ext uri="{FF2B5EF4-FFF2-40B4-BE49-F238E27FC236}">
                <a16:creationId xmlns:a16="http://schemas.microsoft.com/office/drawing/2014/main" id="{A745D3CF-139A-4E91-91C2-BD059BDF8BAE}"/>
              </a:ext>
            </a:extLst>
          </p:cNvPr>
          <p:cNvSpPr>
            <a:spLocks noGrp="1"/>
          </p:cNvSpPr>
          <p:nvPr>
            <p:ph idx="1"/>
          </p:nvPr>
        </p:nvSpPr>
        <p:spPr>
          <a:xfrm>
            <a:off x="685802" y="1450109"/>
            <a:ext cx="2426853" cy="4955309"/>
          </a:xfrm>
        </p:spPr>
        <p:txBody>
          <a:bodyPr>
            <a:normAutofit fontScale="40000" lnSpcReduction="20000"/>
          </a:bodyPr>
          <a:lstStyle/>
          <a:p>
            <a:pPr marL="0" indent="0">
              <a:buNone/>
            </a:pPr>
            <a:r>
              <a:rPr lang="en-IN" sz="1700" dirty="0"/>
              <a:t>#include&lt;p18f4520.h&gt;</a:t>
            </a:r>
          </a:p>
          <a:p>
            <a:pPr marL="0" indent="0">
              <a:buNone/>
            </a:pPr>
            <a:r>
              <a:rPr lang="en-IN" sz="1700" dirty="0"/>
              <a:t>#include &lt;</a:t>
            </a:r>
            <a:r>
              <a:rPr lang="en-IN" sz="1700" dirty="0" err="1"/>
              <a:t>LiquidCrystal.h</a:t>
            </a:r>
            <a:r>
              <a:rPr lang="en-IN" sz="1700" dirty="0"/>
              <a:t>&gt;</a:t>
            </a:r>
          </a:p>
          <a:p>
            <a:pPr marL="0" indent="0">
              <a:buNone/>
            </a:pPr>
            <a:r>
              <a:rPr lang="en-IN" sz="1700" dirty="0"/>
              <a:t>#include &lt;</a:t>
            </a:r>
            <a:r>
              <a:rPr lang="en-IN" sz="1700" dirty="0" err="1"/>
              <a:t>RTClib.h</a:t>
            </a:r>
            <a:r>
              <a:rPr lang="en-IN" sz="1700" dirty="0"/>
              <a:t>&gt;</a:t>
            </a:r>
          </a:p>
          <a:p>
            <a:pPr marL="0" indent="0">
              <a:buNone/>
            </a:pPr>
            <a:endParaRPr lang="en-IN" sz="1700" dirty="0"/>
          </a:p>
          <a:p>
            <a:pPr marL="0" indent="0">
              <a:buNone/>
            </a:pPr>
            <a:r>
              <a:rPr lang="en-IN" sz="1700" dirty="0"/>
              <a:t>#define </a:t>
            </a:r>
            <a:r>
              <a:rPr lang="en-IN" sz="1700" dirty="0" err="1"/>
              <a:t>Green_LED</a:t>
            </a:r>
            <a:r>
              <a:rPr lang="en-IN" sz="1700" dirty="0"/>
              <a:t> 14</a:t>
            </a:r>
          </a:p>
          <a:p>
            <a:pPr marL="0" indent="0">
              <a:buNone/>
            </a:pPr>
            <a:endParaRPr lang="en-IN" sz="1700" dirty="0"/>
          </a:p>
          <a:p>
            <a:pPr marL="0" indent="0">
              <a:buNone/>
            </a:pPr>
            <a:r>
              <a:rPr lang="en-IN" sz="1700" dirty="0"/>
              <a:t>unsigned long </a:t>
            </a:r>
            <a:r>
              <a:rPr lang="en-IN" sz="1700" dirty="0" err="1"/>
              <a:t>previousMillis</a:t>
            </a:r>
            <a:r>
              <a:rPr lang="en-IN" sz="1700" dirty="0"/>
              <a:t> = 0;</a:t>
            </a:r>
          </a:p>
          <a:p>
            <a:pPr marL="0" indent="0">
              <a:buNone/>
            </a:pPr>
            <a:r>
              <a:rPr lang="en-IN" sz="1700" dirty="0" err="1"/>
              <a:t>const</a:t>
            </a:r>
            <a:r>
              <a:rPr lang="en-IN" sz="1700" dirty="0"/>
              <a:t> long interval = 20000;</a:t>
            </a:r>
          </a:p>
          <a:p>
            <a:pPr marL="0" indent="0">
              <a:buNone/>
            </a:pPr>
            <a:r>
              <a:rPr lang="en-IN" sz="1700" dirty="0"/>
              <a:t>unsigned int </a:t>
            </a:r>
            <a:r>
              <a:rPr lang="en-IN" sz="1700" dirty="0" err="1"/>
              <a:t>Battery_Voltage</a:t>
            </a:r>
            <a:r>
              <a:rPr lang="en-IN" sz="1700" dirty="0"/>
              <a:t>=0;</a:t>
            </a:r>
          </a:p>
          <a:p>
            <a:pPr marL="0" indent="0">
              <a:buNone/>
            </a:pPr>
            <a:r>
              <a:rPr lang="en-IN" sz="1700" dirty="0"/>
              <a:t>unsigned int </a:t>
            </a:r>
            <a:r>
              <a:rPr lang="en-IN" sz="1700" dirty="0" err="1"/>
              <a:t>Solar_Voltage</a:t>
            </a:r>
            <a:r>
              <a:rPr lang="en-IN" sz="1700" dirty="0"/>
              <a:t>=0;</a:t>
            </a:r>
          </a:p>
          <a:p>
            <a:pPr marL="0" indent="0">
              <a:buNone/>
            </a:pPr>
            <a:r>
              <a:rPr lang="en-IN" sz="1700" dirty="0"/>
              <a:t>unsigned char state=0;</a:t>
            </a:r>
          </a:p>
          <a:p>
            <a:pPr marL="0" indent="0">
              <a:buNone/>
            </a:pPr>
            <a:r>
              <a:rPr lang="en-IN" sz="1700" dirty="0"/>
              <a:t>unsigned char </a:t>
            </a:r>
            <a:r>
              <a:rPr lang="en-IN" sz="1700" dirty="0" err="1"/>
              <a:t>last_state</a:t>
            </a:r>
            <a:r>
              <a:rPr lang="en-IN" sz="1700" dirty="0"/>
              <a:t>=0;</a:t>
            </a:r>
          </a:p>
          <a:p>
            <a:pPr marL="0" indent="0">
              <a:buNone/>
            </a:pPr>
            <a:r>
              <a:rPr lang="en-IN" sz="1700" dirty="0"/>
              <a:t>unsigned char </a:t>
            </a:r>
            <a:r>
              <a:rPr lang="en-IN" sz="1700" dirty="0" err="1"/>
              <a:t>button_last_state</a:t>
            </a:r>
            <a:r>
              <a:rPr lang="en-IN" sz="1700" dirty="0"/>
              <a:t>=1;</a:t>
            </a:r>
          </a:p>
          <a:p>
            <a:pPr marL="0" indent="0">
              <a:buNone/>
            </a:pPr>
            <a:r>
              <a:rPr lang="en-IN" sz="1700" dirty="0"/>
              <a:t>unsigned char </a:t>
            </a:r>
            <a:r>
              <a:rPr lang="en-IN" sz="1700" dirty="0" err="1"/>
              <a:t>button_state</a:t>
            </a:r>
            <a:r>
              <a:rPr lang="en-IN" sz="1700" dirty="0"/>
              <a:t>=1;</a:t>
            </a:r>
          </a:p>
          <a:p>
            <a:pPr marL="0" indent="0">
              <a:buNone/>
            </a:pPr>
            <a:r>
              <a:rPr lang="en-IN" sz="1700" dirty="0"/>
              <a:t>unsigned char count=0;</a:t>
            </a:r>
          </a:p>
          <a:p>
            <a:pPr marL="0" indent="0">
              <a:buNone/>
            </a:pPr>
            <a:r>
              <a:rPr lang="en-IN" sz="1700" dirty="0"/>
              <a:t>unsigned char </a:t>
            </a:r>
            <a:r>
              <a:rPr lang="en-IN" sz="1700" dirty="0" err="1"/>
              <a:t>switch_pressed</a:t>
            </a:r>
            <a:r>
              <a:rPr lang="en-IN" sz="1700" dirty="0"/>
              <a:t>=0;</a:t>
            </a:r>
          </a:p>
          <a:p>
            <a:pPr marL="0" indent="0">
              <a:buNone/>
            </a:pPr>
            <a:r>
              <a:rPr lang="en-IN" sz="1700" dirty="0"/>
              <a:t>unsigned char </a:t>
            </a:r>
            <a:r>
              <a:rPr lang="en-IN" sz="1700" dirty="0" err="1"/>
              <a:t>current_min</a:t>
            </a:r>
            <a:r>
              <a:rPr lang="en-IN" sz="1700" dirty="0"/>
              <a:t>=0;</a:t>
            </a:r>
          </a:p>
          <a:p>
            <a:pPr marL="0" indent="0">
              <a:buNone/>
            </a:pPr>
            <a:r>
              <a:rPr lang="en-IN" sz="1700" dirty="0"/>
              <a:t>unsigned char </a:t>
            </a:r>
            <a:r>
              <a:rPr lang="en-IN" sz="1700" dirty="0" err="1"/>
              <a:t>Solar_state</a:t>
            </a:r>
            <a:r>
              <a:rPr lang="en-IN" sz="1700" dirty="0"/>
              <a:t>=0;</a:t>
            </a:r>
          </a:p>
          <a:p>
            <a:pPr marL="0" indent="0">
              <a:buNone/>
            </a:pPr>
            <a:r>
              <a:rPr lang="en-IN" sz="1700" dirty="0"/>
              <a:t>unsigned char </a:t>
            </a:r>
            <a:r>
              <a:rPr lang="en-IN" sz="1700" dirty="0" err="1"/>
              <a:t>Battery_Voltage_decivolts</a:t>
            </a:r>
            <a:r>
              <a:rPr lang="en-IN" sz="1700" dirty="0"/>
              <a:t>, Battery_Voltage_volts,Solar_Voltage_volts,Solar_Voltage_decivolts;</a:t>
            </a:r>
          </a:p>
          <a:p>
            <a:pPr marL="0" indent="0">
              <a:buNone/>
            </a:pPr>
            <a:r>
              <a:rPr lang="en-IN" sz="1700" dirty="0"/>
              <a:t>int </a:t>
            </a:r>
            <a:r>
              <a:rPr lang="en-IN" sz="1700" dirty="0" err="1"/>
              <a:t>Battery_Voltage_f</a:t>
            </a:r>
            <a:r>
              <a:rPr lang="en-IN" sz="1700" dirty="0"/>
              <a:t>=0;</a:t>
            </a:r>
          </a:p>
          <a:p>
            <a:pPr marL="0" indent="0">
              <a:buNone/>
            </a:pPr>
            <a:r>
              <a:rPr lang="en-IN" sz="1700" dirty="0"/>
              <a:t>int </a:t>
            </a:r>
            <a:r>
              <a:rPr lang="en-IN" sz="1700" dirty="0" err="1"/>
              <a:t>Solar_Voltage_f</a:t>
            </a:r>
            <a:r>
              <a:rPr lang="en-IN" sz="1700" dirty="0"/>
              <a:t>=0;</a:t>
            </a:r>
          </a:p>
          <a:p>
            <a:pPr marL="0" indent="0">
              <a:buNone/>
            </a:pPr>
            <a:r>
              <a:rPr lang="en-IN" sz="1400" dirty="0"/>
              <a:t>unsigned char </a:t>
            </a:r>
            <a:r>
              <a:rPr lang="en-IN" sz="1400" dirty="0" err="1"/>
              <a:t>system_op</a:t>
            </a:r>
            <a:r>
              <a:rPr lang="en-IN" sz="1400" dirty="0"/>
              <a:t>=0;</a:t>
            </a:r>
          </a:p>
          <a:p>
            <a:pPr marL="0" indent="0">
              <a:buNone/>
            </a:pPr>
            <a:endParaRPr lang="en-IN" sz="1400" dirty="0"/>
          </a:p>
        </p:txBody>
      </p:sp>
      <p:sp>
        <p:nvSpPr>
          <p:cNvPr id="4" name="TextBox 3">
            <a:extLst>
              <a:ext uri="{FF2B5EF4-FFF2-40B4-BE49-F238E27FC236}">
                <a16:creationId xmlns:a16="http://schemas.microsoft.com/office/drawing/2014/main" id="{7517CE46-AAF2-47BD-9ECE-3F39DAFADD75}"/>
              </a:ext>
            </a:extLst>
          </p:cNvPr>
          <p:cNvSpPr txBox="1"/>
          <p:nvPr/>
        </p:nvSpPr>
        <p:spPr>
          <a:xfrm>
            <a:off x="3140364" y="1450109"/>
            <a:ext cx="2078181" cy="4893647"/>
          </a:xfrm>
          <a:prstGeom prst="rect">
            <a:avLst/>
          </a:prstGeom>
          <a:noFill/>
        </p:spPr>
        <p:txBody>
          <a:bodyPr wrap="square" rtlCol="0">
            <a:spAutoFit/>
          </a:bodyPr>
          <a:lstStyle/>
          <a:p>
            <a:r>
              <a:rPr lang="en-IN" sz="800" dirty="0"/>
              <a:t>#define DEBUG           false</a:t>
            </a:r>
          </a:p>
          <a:p>
            <a:r>
              <a:rPr lang="en-IN" sz="800" dirty="0"/>
              <a:t>RTC_DS1307 </a:t>
            </a:r>
            <a:r>
              <a:rPr lang="en-IN" sz="800" dirty="0" err="1"/>
              <a:t>rtc</a:t>
            </a:r>
            <a:r>
              <a:rPr lang="en-IN" sz="800" dirty="0"/>
              <a:t>;</a:t>
            </a:r>
          </a:p>
          <a:p>
            <a:r>
              <a:rPr lang="en-IN" sz="800" dirty="0" err="1"/>
              <a:t>LiquidCrystal</a:t>
            </a:r>
            <a:r>
              <a:rPr lang="en-IN" sz="800" dirty="0"/>
              <a:t> </a:t>
            </a:r>
            <a:r>
              <a:rPr lang="en-IN" sz="800" dirty="0" err="1"/>
              <a:t>lcd</a:t>
            </a:r>
            <a:r>
              <a:rPr lang="en-IN" sz="800" dirty="0"/>
              <a:t>(3,10,9,11,12,13);</a:t>
            </a:r>
          </a:p>
          <a:p>
            <a:r>
              <a:rPr lang="en-IN" sz="800" dirty="0"/>
              <a:t>void setup() </a:t>
            </a:r>
          </a:p>
          <a:p>
            <a:r>
              <a:rPr lang="en-IN" sz="800" dirty="0"/>
              <a:t>{</a:t>
            </a:r>
          </a:p>
          <a:p>
            <a:r>
              <a:rPr lang="en-IN" sz="800" dirty="0"/>
              <a:t>  </a:t>
            </a:r>
            <a:r>
              <a:rPr lang="en-IN" sz="800" dirty="0" err="1"/>
              <a:t>pinMode</a:t>
            </a:r>
            <a:r>
              <a:rPr lang="en-IN" sz="800" dirty="0"/>
              <a:t>(2,OUTPUT);</a:t>
            </a:r>
          </a:p>
          <a:p>
            <a:r>
              <a:rPr lang="en-IN" sz="800" dirty="0"/>
              <a:t>  </a:t>
            </a:r>
            <a:r>
              <a:rPr lang="en-IN" sz="800" dirty="0" err="1"/>
              <a:t>pinMode</a:t>
            </a:r>
            <a:r>
              <a:rPr lang="en-IN" sz="800" dirty="0"/>
              <a:t>(15,INPUT_PULLUP);</a:t>
            </a:r>
          </a:p>
          <a:p>
            <a:r>
              <a:rPr lang="en-IN" sz="800" dirty="0"/>
              <a:t>  </a:t>
            </a:r>
            <a:r>
              <a:rPr lang="en-IN" sz="800" dirty="0" err="1"/>
              <a:t>pinMode</a:t>
            </a:r>
            <a:r>
              <a:rPr lang="en-IN" sz="800" dirty="0"/>
              <a:t>(17,INPUT_PULLUP);</a:t>
            </a:r>
          </a:p>
          <a:p>
            <a:r>
              <a:rPr lang="en-IN" sz="800" dirty="0"/>
              <a:t>  </a:t>
            </a:r>
            <a:r>
              <a:rPr lang="en-IN" sz="800" dirty="0" err="1"/>
              <a:t>digitalWrite</a:t>
            </a:r>
            <a:r>
              <a:rPr lang="en-IN" sz="800" dirty="0"/>
              <a:t>(2,HIGH);</a:t>
            </a:r>
          </a:p>
          <a:p>
            <a:r>
              <a:rPr lang="en-IN" sz="800" dirty="0"/>
              <a:t>  </a:t>
            </a:r>
            <a:r>
              <a:rPr lang="en-IN" sz="800" dirty="0" err="1"/>
              <a:t>pinMode</a:t>
            </a:r>
            <a:r>
              <a:rPr lang="en-IN" sz="800" dirty="0"/>
              <a:t>(6,OUTPUT);</a:t>
            </a:r>
          </a:p>
          <a:p>
            <a:r>
              <a:rPr lang="en-IN" sz="800" dirty="0"/>
              <a:t>  </a:t>
            </a:r>
            <a:r>
              <a:rPr lang="en-IN" sz="800" dirty="0" err="1"/>
              <a:t>pinMode</a:t>
            </a:r>
            <a:r>
              <a:rPr lang="en-IN" sz="800" dirty="0"/>
              <a:t>(7,OUTPUT);</a:t>
            </a:r>
          </a:p>
          <a:p>
            <a:r>
              <a:rPr lang="en-IN" sz="800" dirty="0"/>
              <a:t>  </a:t>
            </a:r>
            <a:r>
              <a:rPr lang="en-IN" sz="800" dirty="0" err="1"/>
              <a:t>pinMode</a:t>
            </a:r>
            <a:r>
              <a:rPr lang="en-IN" sz="800" dirty="0"/>
              <a:t>(8,INPUT_PULLUP);</a:t>
            </a:r>
          </a:p>
          <a:p>
            <a:r>
              <a:rPr lang="en-IN" sz="800" dirty="0"/>
              <a:t>  </a:t>
            </a:r>
            <a:r>
              <a:rPr lang="en-IN" sz="800" dirty="0" err="1"/>
              <a:t>digitalWrite</a:t>
            </a:r>
            <a:r>
              <a:rPr lang="en-IN" sz="800" dirty="0"/>
              <a:t>(4,LOW);</a:t>
            </a:r>
          </a:p>
          <a:p>
            <a:r>
              <a:rPr lang="en-IN" sz="800" dirty="0"/>
              <a:t>  </a:t>
            </a:r>
            <a:r>
              <a:rPr lang="en-IN" sz="800" dirty="0" err="1"/>
              <a:t>digitalWrite</a:t>
            </a:r>
            <a:r>
              <a:rPr lang="en-IN" sz="800" dirty="0"/>
              <a:t>(5,LOW);</a:t>
            </a:r>
          </a:p>
          <a:p>
            <a:r>
              <a:rPr lang="en-IN" sz="800" dirty="0"/>
              <a:t>  delay(2000); </a:t>
            </a:r>
          </a:p>
          <a:p>
            <a:r>
              <a:rPr lang="en-IN" sz="800" dirty="0"/>
              <a:t>  </a:t>
            </a:r>
            <a:r>
              <a:rPr lang="en-IN" sz="800" dirty="0" err="1"/>
              <a:t>lcd.begin</a:t>
            </a:r>
            <a:r>
              <a:rPr lang="en-IN" sz="800" dirty="0"/>
              <a:t>(16, 2);</a:t>
            </a:r>
          </a:p>
          <a:p>
            <a:r>
              <a:rPr lang="en-IN" sz="800" dirty="0"/>
              <a:t>  </a:t>
            </a:r>
            <a:r>
              <a:rPr lang="en-IN" sz="800" dirty="0" err="1"/>
              <a:t>lcd.clear</a:t>
            </a:r>
            <a:r>
              <a:rPr lang="en-IN" sz="800" dirty="0"/>
              <a:t>();</a:t>
            </a:r>
          </a:p>
          <a:p>
            <a:r>
              <a:rPr lang="en-IN" sz="800" dirty="0"/>
              <a:t>  </a:t>
            </a:r>
            <a:r>
              <a:rPr lang="en-IN" sz="800" dirty="0" err="1"/>
              <a:t>lcd.setCursor</a:t>
            </a:r>
            <a:r>
              <a:rPr lang="en-IN" sz="800" dirty="0"/>
              <a:t>(0, 0);</a:t>
            </a:r>
          </a:p>
          <a:p>
            <a:r>
              <a:rPr lang="en-IN" sz="800" dirty="0"/>
              <a:t>  </a:t>
            </a:r>
            <a:r>
              <a:rPr lang="en-IN" sz="800" dirty="0" err="1"/>
              <a:t>lcd.print</a:t>
            </a:r>
            <a:r>
              <a:rPr lang="en-IN" sz="800" dirty="0"/>
              <a:t>("LCD");</a:t>
            </a:r>
          </a:p>
          <a:p>
            <a:r>
              <a:rPr lang="en-IN" sz="800" dirty="0"/>
              <a:t>  </a:t>
            </a:r>
            <a:r>
              <a:rPr lang="en-IN" sz="800" dirty="0" err="1"/>
              <a:t>lcd.setCursor</a:t>
            </a:r>
            <a:r>
              <a:rPr lang="en-IN" sz="800" dirty="0"/>
              <a:t>(0, 1);</a:t>
            </a:r>
          </a:p>
          <a:p>
            <a:r>
              <a:rPr lang="en-IN" sz="800" dirty="0"/>
              <a:t>  </a:t>
            </a:r>
            <a:r>
              <a:rPr lang="en-IN" sz="800" dirty="0" err="1"/>
              <a:t>lcd.print</a:t>
            </a:r>
            <a:r>
              <a:rPr lang="en-IN" sz="800" dirty="0"/>
              <a:t>("Initialised");</a:t>
            </a:r>
          </a:p>
          <a:p>
            <a:r>
              <a:rPr lang="en-IN" sz="800" dirty="0"/>
              <a:t>  delay(2000); </a:t>
            </a:r>
          </a:p>
          <a:p>
            <a:r>
              <a:rPr lang="en-IN" sz="800" dirty="0"/>
              <a:t>  </a:t>
            </a:r>
            <a:r>
              <a:rPr lang="en-IN" sz="800" dirty="0" err="1"/>
              <a:t>lcd.clear</a:t>
            </a:r>
            <a:r>
              <a:rPr lang="en-IN" sz="800" dirty="0"/>
              <a:t>();</a:t>
            </a:r>
          </a:p>
          <a:p>
            <a:r>
              <a:rPr lang="en-IN" sz="800" dirty="0"/>
              <a:t>  </a:t>
            </a:r>
            <a:r>
              <a:rPr lang="en-IN" sz="800" dirty="0" err="1"/>
              <a:t>lcd.setCursor</a:t>
            </a:r>
            <a:r>
              <a:rPr lang="en-IN" sz="800" dirty="0"/>
              <a:t>(0, 0);</a:t>
            </a:r>
          </a:p>
          <a:p>
            <a:r>
              <a:rPr lang="en-IN" sz="800" dirty="0"/>
              <a:t>  </a:t>
            </a:r>
            <a:r>
              <a:rPr lang="en-IN" sz="800" dirty="0" err="1"/>
              <a:t>lcd.print</a:t>
            </a:r>
            <a:r>
              <a:rPr lang="en-IN" sz="800" dirty="0"/>
              <a:t>("System");</a:t>
            </a:r>
          </a:p>
          <a:p>
            <a:r>
              <a:rPr lang="en-IN" sz="800" dirty="0"/>
              <a:t>  </a:t>
            </a:r>
            <a:r>
              <a:rPr lang="en-IN" sz="800" dirty="0" err="1"/>
              <a:t>lcd.setCursor</a:t>
            </a:r>
            <a:r>
              <a:rPr lang="en-IN" sz="800" dirty="0"/>
              <a:t>(0, 1);</a:t>
            </a:r>
          </a:p>
          <a:p>
            <a:r>
              <a:rPr lang="en-IN" sz="800" dirty="0"/>
              <a:t>  </a:t>
            </a:r>
            <a:r>
              <a:rPr lang="en-IN" sz="800" dirty="0" err="1"/>
              <a:t>lcd.print</a:t>
            </a:r>
            <a:r>
              <a:rPr lang="en-IN" sz="800" dirty="0"/>
              <a:t>("Initialising");</a:t>
            </a:r>
          </a:p>
          <a:p>
            <a:r>
              <a:rPr lang="en-IN" sz="800" dirty="0"/>
              <a:t>  delay(2000)</a:t>
            </a:r>
          </a:p>
          <a:p>
            <a:r>
              <a:rPr lang="en-IN" sz="800" dirty="0"/>
              <a:t>  </a:t>
            </a:r>
            <a:r>
              <a:rPr lang="en-IN" sz="800" dirty="0" err="1"/>
              <a:t>pinMode</a:t>
            </a:r>
            <a:r>
              <a:rPr lang="en-IN" sz="800" dirty="0"/>
              <a:t>(</a:t>
            </a:r>
            <a:r>
              <a:rPr lang="en-IN" sz="800" dirty="0" err="1"/>
              <a:t>Green_LED,OUTPUT</a:t>
            </a:r>
            <a:r>
              <a:rPr lang="en-IN" sz="800" dirty="0"/>
              <a:t>);</a:t>
            </a:r>
          </a:p>
          <a:p>
            <a:r>
              <a:rPr lang="en-IN" sz="800" dirty="0"/>
              <a:t>  </a:t>
            </a:r>
            <a:r>
              <a:rPr lang="en-IN" sz="800" dirty="0" err="1"/>
              <a:t>rtc.begin</a:t>
            </a:r>
            <a:r>
              <a:rPr lang="en-IN" sz="800" dirty="0"/>
              <a:t>();               // </a:t>
            </a:r>
            <a:r>
              <a:rPr lang="en-IN" sz="800" dirty="0" err="1"/>
              <a:t>rtc</a:t>
            </a:r>
            <a:r>
              <a:rPr lang="en-IN" sz="800" dirty="0"/>
              <a:t> begin</a:t>
            </a:r>
          </a:p>
          <a:p>
            <a:r>
              <a:rPr lang="en-IN" sz="800" dirty="0"/>
              <a:t>  </a:t>
            </a:r>
            <a:r>
              <a:rPr lang="en-IN" sz="800" dirty="0" err="1"/>
              <a:t>lcd.clear</a:t>
            </a:r>
            <a:r>
              <a:rPr lang="en-IN" sz="800" dirty="0"/>
              <a:t>();</a:t>
            </a:r>
          </a:p>
          <a:p>
            <a:r>
              <a:rPr lang="en-IN" sz="800" dirty="0"/>
              <a:t>  </a:t>
            </a:r>
            <a:r>
              <a:rPr lang="en-IN" sz="800" dirty="0" err="1"/>
              <a:t>lcd.setCursor</a:t>
            </a:r>
            <a:r>
              <a:rPr lang="en-IN" sz="800" dirty="0"/>
              <a:t>(0, 0);</a:t>
            </a:r>
          </a:p>
          <a:p>
            <a:r>
              <a:rPr lang="en-IN" sz="800" dirty="0"/>
              <a:t>  </a:t>
            </a:r>
            <a:r>
              <a:rPr lang="en-IN" sz="800" dirty="0" err="1"/>
              <a:t>lcd.print</a:t>
            </a:r>
            <a:r>
              <a:rPr lang="en-IN" sz="800" dirty="0"/>
              <a:t>("CLOCK");</a:t>
            </a:r>
          </a:p>
          <a:p>
            <a:r>
              <a:rPr lang="en-IN" sz="800" dirty="0"/>
              <a:t>  </a:t>
            </a:r>
            <a:r>
              <a:rPr lang="en-IN" sz="800" dirty="0" err="1"/>
              <a:t>lcd.setCursor</a:t>
            </a:r>
            <a:r>
              <a:rPr lang="en-IN" sz="800" dirty="0"/>
              <a:t>(0, 1);</a:t>
            </a:r>
          </a:p>
          <a:p>
            <a:r>
              <a:rPr lang="en-IN" sz="800" dirty="0"/>
              <a:t>  </a:t>
            </a:r>
            <a:r>
              <a:rPr lang="en-IN" sz="800" dirty="0" err="1"/>
              <a:t>lcd.print</a:t>
            </a:r>
            <a:r>
              <a:rPr lang="en-IN" sz="800" dirty="0"/>
              <a:t>("</a:t>
            </a:r>
            <a:r>
              <a:rPr lang="en-IN" sz="800" dirty="0" err="1"/>
              <a:t>Initialiasing</a:t>
            </a:r>
            <a:r>
              <a:rPr lang="en-IN" sz="800" dirty="0"/>
              <a:t>"); </a:t>
            </a:r>
          </a:p>
          <a:p>
            <a:r>
              <a:rPr lang="en-IN" sz="800" dirty="0"/>
              <a:t>  delay(1000);</a:t>
            </a:r>
          </a:p>
          <a:p>
            <a:r>
              <a:rPr lang="en-IN" sz="800" dirty="0"/>
              <a:t>  </a:t>
            </a:r>
            <a:r>
              <a:rPr lang="en-IN" sz="800" dirty="0" err="1"/>
              <a:t>Read_Time</a:t>
            </a:r>
            <a:r>
              <a:rPr lang="en-IN" sz="800" dirty="0"/>
              <a:t>();</a:t>
            </a:r>
          </a:p>
          <a:p>
            <a:r>
              <a:rPr lang="en-IN" sz="800" dirty="0"/>
              <a:t>  delay(1000);</a:t>
            </a:r>
          </a:p>
          <a:p>
            <a:r>
              <a:rPr lang="en-IN" sz="800" dirty="0"/>
              <a:t>  </a:t>
            </a:r>
            <a:r>
              <a:rPr lang="en-IN" sz="800" dirty="0" err="1"/>
              <a:t>lcd.clear</a:t>
            </a:r>
            <a:r>
              <a:rPr lang="en-IN" sz="800" dirty="0"/>
              <a:t>();</a:t>
            </a:r>
          </a:p>
        </p:txBody>
      </p:sp>
      <p:sp>
        <p:nvSpPr>
          <p:cNvPr id="5" name="TextBox 4">
            <a:extLst>
              <a:ext uri="{FF2B5EF4-FFF2-40B4-BE49-F238E27FC236}">
                <a16:creationId xmlns:a16="http://schemas.microsoft.com/office/drawing/2014/main" id="{35EE15B8-65AF-44EA-A9A2-206B785804FC}"/>
              </a:ext>
            </a:extLst>
          </p:cNvPr>
          <p:cNvSpPr txBox="1"/>
          <p:nvPr/>
        </p:nvSpPr>
        <p:spPr>
          <a:xfrm>
            <a:off x="4747491" y="1450109"/>
            <a:ext cx="2327564" cy="5016758"/>
          </a:xfrm>
          <a:prstGeom prst="rect">
            <a:avLst/>
          </a:prstGeom>
          <a:noFill/>
        </p:spPr>
        <p:txBody>
          <a:bodyPr wrap="square" rtlCol="0">
            <a:spAutoFit/>
          </a:bodyPr>
          <a:lstStyle/>
          <a:p>
            <a:r>
              <a:rPr lang="en-IN" sz="800" dirty="0"/>
              <a:t> </a:t>
            </a:r>
            <a:r>
              <a:rPr lang="en-IN" sz="800" dirty="0" err="1"/>
              <a:t>lcd.setCursor</a:t>
            </a:r>
            <a:r>
              <a:rPr lang="en-IN" sz="800" dirty="0"/>
              <a:t>(0, 0);</a:t>
            </a:r>
          </a:p>
          <a:p>
            <a:r>
              <a:rPr lang="en-IN" sz="800" dirty="0"/>
              <a:t>  </a:t>
            </a:r>
            <a:r>
              <a:rPr lang="en-IN" sz="800" dirty="0" err="1"/>
              <a:t>lcd.print</a:t>
            </a:r>
            <a:r>
              <a:rPr lang="en-IN" sz="800" dirty="0"/>
              <a:t>("CLOCK");</a:t>
            </a:r>
          </a:p>
          <a:p>
            <a:r>
              <a:rPr lang="en-IN" sz="800" dirty="0"/>
              <a:t>  </a:t>
            </a:r>
            <a:r>
              <a:rPr lang="en-IN" sz="800" dirty="0" err="1"/>
              <a:t>lcd.setCursor</a:t>
            </a:r>
            <a:r>
              <a:rPr lang="en-IN" sz="800" dirty="0"/>
              <a:t>(0, 1);</a:t>
            </a:r>
          </a:p>
          <a:p>
            <a:r>
              <a:rPr lang="en-IN" sz="800" dirty="0"/>
              <a:t>  </a:t>
            </a:r>
            <a:r>
              <a:rPr lang="en-IN" sz="800" dirty="0" err="1"/>
              <a:t>lcd.print</a:t>
            </a:r>
            <a:r>
              <a:rPr lang="en-IN" sz="800" dirty="0"/>
              <a:t>("</a:t>
            </a:r>
            <a:r>
              <a:rPr lang="en-IN" sz="800" dirty="0" err="1"/>
              <a:t>Initialiased</a:t>
            </a:r>
            <a:r>
              <a:rPr lang="en-IN" sz="800" dirty="0"/>
              <a:t>"); </a:t>
            </a:r>
          </a:p>
          <a:p>
            <a:r>
              <a:rPr lang="en-IN" sz="800" dirty="0"/>
              <a:t>  </a:t>
            </a:r>
            <a:r>
              <a:rPr lang="en-IN" sz="800" dirty="0" err="1"/>
              <a:t>Serial.begin</a:t>
            </a:r>
            <a:r>
              <a:rPr lang="en-IN" sz="800" dirty="0"/>
              <a:t>(115200);  </a:t>
            </a:r>
          </a:p>
          <a:p>
            <a:r>
              <a:rPr lang="en-IN" sz="800" dirty="0"/>
              <a:t>  delay(1000);</a:t>
            </a:r>
          </a:p>
          <a:p>
            <a:r>
              <a:rPr lang="en-IN" sz="800" dirty="0"/>
              <a:t>  </a:t>
            </a:r>
            <a:r>
              <a:rPr lang="en-IN" sz="800" dirty="0" err="1"/>
              <a:t>lcd.clear</a:t>
            </a:r>
            <a:r>
              <a:rPr lang="en-IN" sz="800" dirty="0"/>
              <a:t>();</a:t>
            </a:r>
          </a:p>
          <a:p>
            <a:r>
              <a:rPr lang="en-IN" sz="800" dirty="0"/>
              <a:t>  </a:t>
            </a:r>
            <a:r>
              <a:rPr lang="en-IN" sz="800" dirty="0" err="1"/>
              <a:t>lcd.setCursor</a:t>
            </a:r>
            <a:r>
              <a:rPr lang="en-IN" sz="800" dirty="0"/>
              <a:t>(0, 0);</a:t>
            </a:r>
          </a:p>
          <a:p>
            <a:r>
              <a:rPr lang="en-IN" sz="800" dirty="0"/>
              <a:t>  </a:t>
            </a:r>
            <a:r>
              <a:rPr lang="en-IN" sz="800" dirty="0" err="1"/>
              <a:t>lcd.print</a:t>
            </a:r>
            <a:r>
              <a:rPr lang="en-IN" sz="800" dirty="0"/>
              <a:t>("</a:t>
            </a:r>
            <a:r>
              <a:rPr lang="en-IN" sz="800" dirty="0" err="1"/>
              <a:t>WiFi</a:t>
            </a:r>
            <a:r>
              <a:rPr lang="en-IN" sz="800" dirty="0"/>
              <a:t>");</a:t>
            </a:r>
          </a:p>
          <a:p>
            <a:r>
              <a:rPr lang="en-IN" sz="800" dirty="0"/>
              <a:t>  </a:t>
            </a:r>
            <a:r>
              <a:rPr lang="en-IN" sz="800" dirty="0" err="1"/>
              <a:t>lcd.setCursor</a:t>
            </a:r>
            <a:r>
              <a:rPr lang="en-IN" sz="800" dirty="0"/>
              <a:t>(0, 1);</a:t>
            </a:r>
          </a:p>
          <a:p>
            <a:r>
              <a:rPr lang="en-IN" sz="800" dirty="0"/>
              <a:t>  </a:t>
            </a:r>
            <a:r>
              <a:rPr lang="en-IN" sz="800" dirty="0" err="1"/>
              <a:t>lcd.print</a:t>
            </a:r>
            <a:r>
              <a:rPr lang="en-IN" sz="800" dirty="0"/>
              <a:t>("</a:t>
            </a:r>
            <a:r>
              <a:rPr lang="en-IN" sz="800" dirty="0" err="1"/>
              <a:t>Initialiased</a:t>
            </a:r>
            <a:r>
              <a:rPr lang="en-IN" sz="800" dirty="0"/>
              <a:t>");  </a:t>
            </a:r>
          </a:p>
          <a:p>
            <a:r>
              <a:rPr lang="en-IN" sz="800" dirty="0"/>
              <a:t>  </a:t>
            </a:r>
            <a:r>
              <a:rPr lang="en-IN" sz="800" dirty="0" err="1"/>
              <a:t>Start_Server</a:t>
            </a:r>
            <a:r>
              <a:rPr lang="en-IN" sz="800" dirty="0"/>
              <a:t>();</a:t>
            </a:r>
          </a:p>
          <a:p>
            <a:r>
              <a:rPr lang="en-IN" sz="800" dirty="0"/>
              <a:t>  </a:t>
            </a:r>
            <a:r>
              <a:rPr lang="en-IN" sz="800" dirty="0" err="1"/>
              <a:t>lcd.clear</a:t>
            </a:r>
            <a:r>
              <a:rPr lang="en-IN" sz="800" dirty="0"/>
              <a:t>();</a:t>
            </a:r>
          </a:p>
          <a:p>
            <a:r>
              <a:rPr lang="en-IN" sz="800" dirty="0"/>
              <a:t>  </a:t>
            </a:r>
            <a:r>
              <a:rPr lang="en-IN" sz="800" dirty="0" err="1"/>
              <a:t>lcd.setCursor</a:t>
            </a:r>
            <a:r>
              <a:rPr lang="en-IN" sz="800" dirty="0"/>
              <a:t>(0, 0);</a:t>
            </a:r>
          </a:p>
          <a:p>
            <a:r>
              <a:rPr lang="en-IN" sz="800" dirty="0"/>
              <a:t>  </a:t>
            </a:r>
            <a:r>
              <a:rPr lang="en-IN" sz="800" dirty="0" err="1"/>
              <a:t>lcd.print</a:t>
            </a:r>
            <a:r>
              <a:rPr lang="en-IN" sz="800" dirty="0"/>
              <a:t>("Server");</a:t>
            </a:r>
          </a:p>
          <a:p>
            <a:r>
              <a:rPr lang="en-IN" sz="800" dirty="0"/>
              <a:t>  </a:t>
            </a:r>
            <a:r>
              <a:rPr lang="en-IN" sz="800" dirty="0" err="1"/>
              <a:t>lcd.setCursor</a:t>
            </a:r>
            <a:r>
              <a:rPr lang="en-IN" sz="800" dirty="0"/>
              <a:t>(0, 1);</a:t>
            </a:r>
          </a:p>
          <a:p>
            <a:r>
              <a:rPr lang="en-IN" sz="800" dirty="0"/>
              <a:t>  </a:t>
            </a:r>
            <a:r>
              <a:rPr lang="en-IN" sz="800" dirty="0" err="1"/>
              <a:t>lcd.print</a:t>
            </a:r>
            <a:r>
              <a:rPr lang="en-IN" sz="800" dirty="0"/>
              <a:t>("Started....");  </a:t>
            </a:r>
          </a:p>
          <a:p>
            <a:r>
              <a:rPr lang="en-IN" sz="800" dirty="0"/>
              <a:t>  delay(1000);</a:t>
            </a:r>
          </a:p>
          <a:p>
            <a:r>
              <a:rPr lang="en-IN" sz="800" dirty="0"/>
              <a:t>  </a:t>
            </a:r>
            <a:r>
              <a:rPr lang="en-IN" sz="800" dirty="0" err="1"/>
              <a:t>lcd.clear</a:t>
            </a:r>
            <a:r>
              <a:rPr lang="en-IN" sz="800" dirty="0"/>
              <a:t>();</a:t>
            </a:r>
          </a:p>
          <a:p>
            <a:r>
              <a:rPr lang="en-IN" sz="800" dirty="0"/>
              <a:t>  </a:t>
            </a:r>
            <a:r>
              <a:rPr lang="en-IN" sz="800" dirty="0" err="1"/>
              <a:t>lcd.setCursor</a:t>
            </a:r>
            <a:r>
              <a:rPr lang="en-IN" sz="800" dirty="0"/>
              <a:t>(0, 0);</a:t>
            </a:r>
          </a:p>
          <a:p>
            <a:r>
              <a:rPr lang="en-IN" sz="800" dirty="0"/>
              <a:t>  </a:t>
            </a:r>
            <a:r>
              <a:rPr lang="en-IN" sz="800" dirty="0" err="1"/>
              <a:t>lcd.print</a:t>
            </a:r>
            <a:r>
              <a:rPr lang="en-IN" sz="800" dirty="0"/>
              <a:t>("Solar");</a:t>
            </a:r>
          </a:p>
          <a:p>
            <a:r>
              <a:rPr lang="en-IN" sz="800" dirty="0"/>
              <a:t>  </a:t>
            </a:r>
            <a:r>
              <a:rPr lang="en-IN" sz="800" dirty="0" err="1"/>
              <a:t>lcd.setCursor</a:t>
            </a:r>
            <a:r>
              <a:rPr lang="en-IN" sz="800" dirty="0"/>
              <a:t>(0, 1);</a:t>
            </a:r>
          </a:p>
          <a:p>
            <a:r>
              <a:rPr lang="en-IN" sz="800" dirty="0"/>
              <a:t>  </a:t>
            </a:r>
            <a:r>
              <a:rPr lang="en-IN" sz="800" dirty="0" err="1"/>
              <a:t>lcd.print</a:t>
            </a:r>
            <a:r>
              <a:rPr lang="en-IN" sz="800" dirty="0"/>
              <a:t>("Panel Cleaner");  </a:t>
            </a:r>
          </a:p>
          <a:p>
            <a:r>
              <a:rPr lang="en-IN" sz="800" dirty="0"/>
              <a:t>  delay(1000);</a:t>
            </a:r>
          </a:p>
          <a:p>
            <a:r>
              <a:rPr lang="en-IN" sz="800" dirty="0"/>
              <a:t>}</a:t>
            </a:r>
          </a:p>
          <a:p>
            <a:r>
              <a:rPr lang="en-IN" sz="800" dirty="0"/>
              <a:t>void loop() </a:t>
            </a:r>
          </a:p>
          <a:p>
            <a:r>
              <a:rPr lang="en-IN" sz="800" dirty="0"/>
              <a:t>{</a:t>
            </a:r>
          </a:p>
          <a:p>
            <a:r>
              <a:rPr lang="en-IN" sz="800" dirty="0"/>
              <a:t>int </a:t>
            </a:r>
            <a:r>
              <a:rPr lang="en-IN" sz="800" dirty="0" err="1"/>
              <a:t>Battery_Value</a:t>
            </a:r>
            <a:r>
              <a:rPr lang="en-IN" sz="800" dirty="0"/>
              <a:t>;</a:t>
            </a:r>
          </a:p>
          <a:p>
            <a:r>
              <a:rPr lang="en-IN" sz="800" dirty="0"/>
              <a:t>int </a:t>
            </a:r>
            <a:r>
              <a:rPr lang="en-IN" sz="800" dirty="0" err="1"/>
              <a:t>Solar_Value</a:t>
            </a:r>
            <a:r>
              <a:rPr lang="en-IN" sz="800" dirty="0"/>
              <a:t> = </a:t>
            </a:r>
            <a:r>
              <a:rPr lang="en-IN" sz="800" dirty="0" err="1"/>
              <a:t>analogRead</a:t>
            </a:r>
            <a:r>
              <a:rPr lang="en-IN" sz="800" dirty="0"/>
              <a:t>(A2);</a:t>
            </a:r>
          </a:p>
          <a:p>
            <a:r>
              <a:rPr lang="en-IN" sz="800" dirty="0" err="1"/>
              <a:t>Solar_Voltage_volts</a:t>
            </a:r>
            <a:r>
              <a:rPr lang="en-IN" sz="800" dirty="0"/>
              <a:t>=0;</a:t>
            </a:r>
          </a:p>
          <a:p>
            <a:r>
              <a:rPr lang="en-IN" sz="800" dirty="0" err="1"/>
              <a:t>Battery_Voltage_volts</a:t>
            </a:r>
            <a:r>
              <a:rPr lang="en-IN" sz="800" dirty="0"/>
              <a:t>=0;</a:t>
            </a:r>
          </a:p>
          <a:p>
            <a:r>
              <a:rPr lang="en-IN" sz="800" dirty="0" err="1"/>
              <a:t>Battery_Voltage_f</a:t>
            </a:r>
            <a:r>
              <a:rPr lang="en-IN" sz="800" dirty="0"/>
              <a:t> = </a:t>
            </a:r>
            <a:r>
              <a:rPr lang="en-IN" sz="800" dirty="0" err="1"/>
              <a:t>Battery_Value</a:t>
            </a:r>
            <a:r>
              <a:rPr lang="en-IN" sz="800" dirty="0"/>
              <a:t> * (5.0*11.0 / 1023.0);</a:t>
            </a:r>
          </a:p>
          <a:p>
            <a:r>
              <a:rPr lang="en-IN" sz="800" dirty="0"/>
              <a:t>for(</a:t>
            </a:r>
            <a:r>
              <a:rPr lang="en-IN" sz="800" dirty="0" err="1"/>
              <a:t>Battery_Voltage_decivolts</a:t>
            </a:r>
            <a:r>
              <a:rPr lang="en-IN" sz="800" dirty="0"/>
              <a:t>=(</a:t>
            </a:r>
            <a:r>
              <a:rPr lang="en-IN" sz="800" dirty="0" err="1"/>
              <a:t>Battery_Value</a:t>
            </a:r>
            <a:r>
              <a:rPr lang="en-IN" sz="800" dirty="0"/>
              <a:t>*10*(5.0*11.0 / 1023.0)); </a:t>
            </a:r>
            <a:r>
              <a:rPr lang="en-IN" sz="800" dirty="0" err="1"/>
              <a:t>Battery_Voltage_decivolts</a:t>
            </a:r>
            <a:r>
              <a:rPr lang="en-IN" sz="800" dirty="0"/>
              <a:t>&gt;=10; </a:t>
            </a:r>
            <a:r>
              <a:rPr lang="en-IN" sz="800" dirty="0" err="1"/>
              <a:t>Battery_Voltage_decivolts</a:t>
            </a:r>
            <a:r>
              <a:rPr lang="en-IN" sz="800" dirty="0"/>
              <a:t>-=10)</a:t>
            </a:r>
          </a:p>
          <a:p>
            <a:r>
              <a:rPr lang="en-IN" sz="800" dirty="0"/>
              <a:t>{</a:t>
            </a:r>
          </a:p>
          <a:p>
            <a:r>
              <a:rPr lang="en-IN" sz="800" dirty="0"/>
              <a:t>  </a:t>
            </a:r>
            <a:r>
              <a:rPr lang="en-IN" sz="800" dirty="0" err="1"/>
              <a:t>Battery_Voltage_volts</a:t>
            </a:r>
            <a:r>
              <a:rPr lang="en-IN" sz="800" dirty="0"/>
              <a:t>++;</a:t>
            </a:r>
          </a:p>
          <a:p>
            <a:r>
              <a:rPr lang="en-IN" sz="800" dirty="0"/>
              <a:t>}</a:t>
            </a:r>
          </a:p>
        </p:txBody>
      </p:sp>
      <p:sp>
        <p:nvSpPr>
          <p:cNvPr id="6" name="TextBox 5">
            <a:extLst>
              <a:ext uri="{FF2B5EF4-FFF2-40B4-BE49-F238E27FC236}">
                <a16:creationId xmlns:a16="http://schemas.microsoft.com/office/drawing/2014/main" id="{409CAA39-AE7A-4254-9102-7E1546BCCD07}"/>
              </a:ext>
            </a:extLst>
          </p:cNvPr>
          <p:cNvSpPr txBox="1"/>
          <p:nvPr/>
        </p:nvSpPr>
        <p:spPr>
          <a:xfrm>
            <a:off x="7010401" y="1667163"/>
            <a:ext cx="2078181" cy="4524315"/>
          </a:xfrm>
          <a:prstGeom prst="rect">
            <a:avLst/>
          </a:prstGeom>
          <a:noFill/>
        </p:spPr>
        <p:txBody>
          <a:bodyPr wrap="square" rtlCol="0">
            <a:spAutoFit/>
          </a:bodyPr>
          <a:lstStyle/>
          <a:p>
            <a:r>
              <a:rPr lang="en-IN" sz="800" dirty="0" err="1"/>
              <a:t>Battery_Voltage_volts</a:t>
            </a:r>
            <a:r>
              <a:rPr lang="en-IN" sz="800" dirty="0"/>
              <a:t>=5;</a:t>
            </a:r>
          </a:p>
          <a:p>
            <a:r>
              <a:rPr lang="en-IN" sz="800" dirty="0" err="1"/>
              <a:t>Battery_Voltage_decivolts</a:t>
            </a:r>
            <a:r>
              <a:rPr lang="en-IN" sz="800" dirty="0"/>
              <a:t>=1;</a:t>
            </a:r>
          </a:p>
          <a:p>
            <a:r>
              <a:rPr lang="en-IN" sz="800" dirty="0" err="1"/>
              <a:t>Battery_Voltage_f</a:t>
            </a:r>
            <a:r>
              <a:rPr lang="en-IN" sz="800" dirty="0"/>
              <a:t>=5.1;</a:t>
            </a:r>
          </a:p>
          <a:p>
            <a:r>
              <a:rPr lang="en-IN" sz="800" dirty="0" err="1"/>
              <a:t>Solar_Voltage_f</a:t>
            </a:r>
            <a:r>
              <a:rPr lang="en-IN" sz="800" dirty="0"/>
              <a:t> = </a:t>
            </a:r>
            <a:r>
              <a:rPr lang="en-IN" sz="800" dirty="0" err="1"/>
              <a:t>Solar_Value</a:t>
            </a:r>
            <a:r>
              <a:rPr lang="en-IN" sz="800" dirty="0"/>
              <a:t> * (5.0*110.0 / 1023.0);</a:t>
            </a:r>
          </a:p>
          <a:p>
            <a:r>
              <a:rPr lang="en-IN" sz="800" dirty="0"/>
              <a:t>for(</a:t>
            </a:r>
            <a:r>
              <a:rPr lang="en-IN" sz="800" dirty="0" err="1"/>
              <a:t>Solar_Voltage_decivolts</a:t>
            </a:r>
            <a:r>
              <a:rPr lang="en-IN" sz="800" dirty="0"/>
              <a:t>=</a:t>
            </a:r>
            <a:r>
              <a:rPr lang="en-IN" sz="800" dirty="0" err="1"/>
              <a:t>Solar_Voltage_f</a:t>
            </a:r>
            <a:r>
              <a:rPr lang="en-IN" sz="800" dirty="0"/>
              <a:t>; </a:t>
            </a:r>
            <a:r>
              <a:rPr lang="en-IN" sz="800" dirty="0" err="1"/>
              <a:t>Solar_Voltage_decivolts</a:t>
            </a:r>
            <a:r>
              <a:rPr lang="en-IN" sz="800" dirty="0"/>
              <a:t>&gt;=10; </a:t>
            </a:r>
            <a:r>
              <a:rPr lang="en-IN" sz="800" dirty="0" err="1"/>
              <a:t>Solar_Voltage_decivolts</a:t>
            </a:r>
            <a:r>
              <a:rPr lang="en-IN" sz="800" dirty="0"/>
              <a:t>-=10)</a:t>
            </a:r>
          </a:p>
          <a:p>
            <a:r>
              <a:rPr lang="en-IN" sz="800" dirty="0"/>
              <a:t>{</a:t>
            </a:r>
          </a:p>
          <a:p>
            <a:r>
              <a:rPr lang="en-IN" sz="800" dirty="0"/>
              <a:t>  </a:t>
            </a:r>
            <a:r>
              <a:rPr lang="en-IN" sz="800" dirty="0" err="1"/>
              <a:t>Solar_Voltage_volts</a:t>
            </a:r>
            <a:r>
              <a:rPr lang="en-IN" sz="800" dirty="0"/>
              <a:t>++;</a:t>
            </a:r>
          </a:p>
          <a:p>
            <a:r>
              <a:rPr lang="en-IN" sz="800" dirty="0"/>
              <a:t>}</a:t>
            </a:r>
          </a:p>
          <a:p>
            <a:r>
              <a:rPr lang="en-IN" sz="800" dirty="0"/>
              <a:t>unsigned long </a:t>
            </a:r>
            <a:r>
              <a:rPr lang="en-IN" sz="800" dirty="0" err="1"/>
              <a:t>currentMillis</a:t>
            </a:r>
            <a:r>
              <a:rPr lang="en-IN" sz="800" dirty="0"/>
              <a:t> = </a:t>
            </a:r>
            <a:r>
              <a:rPr lang="en-IN" sz="800" dirty="0" err="1"/>
              <a:t>millis</a:t>
            </a:r>
            <a:r>
              <a:rPr lang="en-IN" sz="800" dirty="0"/>
              <a:t>(); </a:t>
            </a:r>
          </a:p>
          <a:p>
            <a:r>
              <a:rPr lang="en-IN" sz="800" dirty="0"/>
              <a:t>if ((unsigned long)(</a:t>
            </a:r>
            <a:r>
              <a:rPr lang="en-IN" sz="800" dirty="0" err="1"/>
              <a:t>currentMillis</a:t>
            </a:r>
            <a:r>
              <a:rPr lang="en-IN" sz="800" dirty="0"/>
              <a:t> - </a:t>
            </a:r>
            <a:r>
              <a:rPr lang="en-IN" sz="800" dirty="0" err="1"/>
              <a:t>previousMillis</a:t>
            </a:r>
            <a:r>
              <a:rPr lang="en-IN" sz="800" dirty="0"/>
              <a:t>) &gt;= 5000 &amp;&amp; </a:t>
            </a:r>
            <a:r>
              <a:rPr lang="en-IN" sz="800" dirty="0" err="1"/>
              <a:t>system_op</a:t>
            </a:r>
            <a:r>
              <a:rPr lang="en-IN" sz="800" dirty="0"/>
              <a:t>==0) </a:t>
            </a:r>
          </a:p>
          <a:p>
            <a:r>
              <a:rPr lang="en-IN" sz="800" dirty="0"/>
              <a:t>  {</a:t>
            </a:r>
          </a:p>
          <a:p>
            <a:r>
              <a:rPr lang="en-IN" sz="800" dirty="0"/>
              <a:t>    </a:t>
            </a:r>
            <a:r>
              <a:rPr lang="en-IN" sz="800" dirty="0" err="1"/>
              <a:t>previousMillis</a:t>
            </a:r>
            <a:r>
              <a:rPr lang="en-IN" sz="800" dirty="0"/>
              <a:t> = </a:t>
            </a:r>
            <a:r>
              <a:rPr lang="en-IN" sz="800" dirty="0" err="1"/>
              <a:t>millis</a:t>
            </a:r>
            <a:r>
              <a:rPr lang="en-IN" sz="800" dirty="0"/>
              <a:t>();</a:t>
            </a:r>
          </a:p>
          <a:p>
            <a:r>
              <a:rPr lang="en-IN" sz="800" dirty="0"/>
              <a:t>    </a:t>
            </a:r>
            <a:r>
              <a:rPr lang="en-IN" sz="800" dirty="0" err="1"/>
              <a:t>Send_Data</a:t>
            </a:r>
            <a:r>
              <a:rPr lang="en-IN" sz="800" dirty="0"/>
              <a:t>();</a:t>
            </a:r>
          </a:p>
          <a:p>
            <a:r>
              <a:rPr lang="en-IN" sz="800" dirty="0"/>
              <a:t>  }</a:t>
            </a:r>
          </a:p>
          <a:p>
            <a:r>
              <a:rPr lang="en-IN" sz="800" dirty="0"/>
              <a:t>  </a:t>
            </a:r>
            <a:r>
              <a:rPr lang="en-IN" sz="800" dirty="0" err="1"/>
              <a:t>button_last_state</a:t>
            </a:r>
            <a:r>
              <a:rPr lang="en-IN" sz="800" dirty="0"/>
              <a:t>=</a:t>
            </a:r>
            <a:r>
              <a:rPr lang="en-IN" sz="800" dirty="0" err="1"/>
              <a:t>button_state</a:t>
            </a:r>
            <a:r>
              <a:rPr lang="en-IN" sz="800" dirty="0"/>
              <a:t>;</a:t>
            </a:r>
          </a:p>
          <a:p>
            <a:r>
              <a:rPr lang="en-IN" sz="800" dirty="0"/>
              <a:t>  </a:t>
            </a:r>
            <a:r>
              <a:rPr lang="en-IN" sz="800" dirty="0" err="1"/>
              <a:t>button_state</a:t>
            </a:r>
            <a:r>
              <a:rPr lang="en-IN" sz="800" dirty="0"/>
              <a:t>=</a:t>
            </a:r>
            <a:r>
              <a:rPr lang="en-IN" sz="800" dirty="0" err="1"/>
              <a:t>digitalRead</a:t>
            </a:r>
            <a:r>
              <a:rPr lang="en-IN" sz="800" dirty="0"/>
              <a:t>(8);</a:t>
            </a:r>
          </a:p>
          <a:p>
            <a:r>
              <a:rPr lang="en-IN" sz="800" dirty="0"/>
              <a:t>  if((</a:t>
            </a:r>
            <a:r>
              <a:rPr lang="en-IN" sz="800" dirty="0" err="1"/>
              <a:t>button_last_state</a:t>
            </a:r>
            <a:r>
              <a:rPr lang="en-IN" sz="800" dirty="0"/>
              <a:t>!=</a:t>
            </a:r>
            <a:r>
              <a:rPr lang="en-IN" sz="800" dirty="0" err="1"/>
              <a:t>button_state</a:t>
            </a:r>
            <a:r>
              <a:rPr lang="en-IN" sz="800" dirty="0"/>
              <a:t>) &amp;&amp; </a:t>
            </a:r>
            <a:r>
              <a:rPr lang="en-IN" sz="800" dirty="0" err="1"/>
              <a:t>button_state</a:t>
            </a:r>
            <a:r>
              <a:rPr lang="en-IN" sz="800" dirty="0"/>
              <a:t>==LOW)</a:t>
            </a:r>
          </a:p>
          <a:p>
            <a:r>
              <a:rPr lang="en-IN" sz="800" dirty="0"/>
              <a:t>  {</a:t>
            </a:r>
          </a:p>
          <a:p>
            <a:r>
              <a:rPr lang="en-IN" sz="800" dirty="0"/>
              <a:t>     </a:t>
            </a:r>
            <a:r>
              <a:rPr lang="en-IN" sz="800" dirty="0" err="1"/>
              <a:t>switch_pressed</a:t>
            </a:r>
            <a:r>
              <a:rPr lang="en-IN" sz="800" dirty="0"/>
              <a:t>=1;</a:t>
            </a:r>
          </a:p>
          <a:p>
            <a:r>
              <a:rPr lang="en-IN" sz="800" dirty="0"/>
              <a:t>  }</a:t>
            </a:r>
          </a:p>
          <a:p>
            <a:r>
              <a:rPr lang="en-IN" sz="800" dirty="0"/>
              <a:t>  </a:t>
            </a:r>
            <a:r>
              <a:rPr lang="en-IN" sz="800" dirty="0" err="1"/>
              <a:t>last_state</a:t>
            </a:r>
            <a:r>
              <a:rPr lang="en-IN" sz="800" dirty="0"/>
              <a:t> = state;</a:t>
            </a:r>
          </a:p>
          <a:p>
            <a:r>
              <a:rPr lang="en-IN" sz="800" dirty="0"/>
              <a:t>  state = </a:t>
            </a:r>
            <a:r>
              <a:rPr lang="en-IN" sz="800" dirty="0" err="1"/>
              <a:t>digitalRead</a:t>
            </a:r>
            <a:r>
              <a:rPr lang="en-IN" sz="800" dirty="0"/>
              <a:t>(17);</a:t>
            </a:r>
          </a:p>
          <a:p>
            <a:r>
              <a:rPr lang="en-IN" sz="800" dirty="0"/>
              <a:t>  if(</a:t>
            </a:r>
            <a:r>
              <a:rPr lang="en-IN" sz="800" dirty="0" err="1"/>
              <a:t>last_state</a:t>
            </a:r>
            <a:r>
              <a:rPr lang="en-IN" sz="800" dirty="0"/>
              <a:t> != state)</a:t>
            </a:r>
          </a:p>
          <a:p>
            <a:r>
              <a:rPr lang="en-IN" sz="800" dirty="0"/>
              <a:t>  count++;</a:t>
            </a:r>
          </a:p>
          <a:p>
            <a:r>
              <a:rPr lang="en-IN" sz="800" dirty="0"/>
              <a:t>  if(</a:t>
            </a:r>
            <a:r>
              <a:rPr lang="en-IN" sz="800" dirty="0" err="1"/>
              <a:t>switch_pressed</a:t>
            </a:r>
            <a:r>
              <a:rPr lang="en-IN" sz="800" dirty="0"/>
              <a:t>==1 || </a:t>
            </a:r>
            <a:r>
              <a:rPr lang="en-IN" sz="800" dirty="0" err="1"/>
              <a:t>current_min</a:t>
            </a:r>
            <a:r>
              <a:rPr lang="en-IN" sz="800" dirty="0"/>
              <a:t>==1 || </a:t>
            </a:r>
            <a:r>
              <a:rPr lang="en-IN" sz="800" dirty="0" err="1"/>
              <a:t>current_min</a:t>
            </a:r>
            <a:r>
              <a:rPr lang="en-IN" sz="800" dirty="0"/>
              <a:t>==15 || </a:t>
            </a:r>
            <a:r>
              <a:rPr lang="en-IN" sz="800" dirty="0" err="1"/>
              <a:t>current_min</a:t>
            </a:r>
            <a:r>
              <a:rPr lang="en-IN" sz="800" dirty="0"/>
              <a:t>==30 || </a:t>
            </a:r>
            <a:r>
              <a:rPr lang="en-IN" sz="800" dirty="0" err="1"/>
              <a:t>current_min</a:t>
            </a:r>
            <a:r>
              <a:rPr lang="en-IN" sz="800" dirty="0"/>
              <a:t>==45)</a:t>
            </a:r>
          </a:p>
          <a:p>
            <a:r>
              <a:rPr lang="en-IN" sz="800" dirty="0"/>
              <a:t>  {</a:t>
            </a:r>
          </a:p>
          <a:p>
            <a:r>
              <a:rPr lang="en-IN" sz="800" dirty="0"/>
              <a:t>    </a:t>
            </a:r>
            <a:r>
              <a:rPr lang="en-IN" sz="800" dirty="0" err="1"/>
              <a:t>Solar_state</a:t>
            </a:r>
            <a:r>
              <a:rPr lang="en-IN" sz="800" dirty="0"/>
              <a:t>=1;</a:t>
            </a:r>
          </a:p>
          <a:p>
            <a:r>
              <a:rPr lang="en-IN" sz="800" dirty="0"/>
              <a:t>    </a:t>
            </a:r>
            <a:r>
              <a:rPr lang="en-IN" sz="800" dirty="0" err="1"/>
              <a:t>system_op</a:t>
            </a:r>
            <a:r>
              <a:rPr lang="en-IN" sz="800" dirty="0"/>
              <a:t>=1;</a:t>
            </a:r>
          </a:p>
          <a:p>
            <a:r>
              <a:rPr lang="en-IN" sz="800" dirty="0"/>
              <a:t>  }</a:t>
            </a:r>
          </a:p>
        </p:txBody>
      </p:sp>
      <p:sp>
        <p:nvSpPr>
          <p:cNvPr id="7" name="TextBox 6">
            <a:extLst>
              <a:ext uri="{FF2B5EF4-FFF2-40B4-BE49-F238E27FC236}">
                <a16:creationId xmlns:a16="http://schemas.microsoft.com/office/drawing/2014/main" id="{BD589BEF-1C25-4856-96EE-BC642ACA803B}"/>
              </a:ext>
            </a:extLst>
          </p:cNvPr>
          <p:cNvSpPr txBox="1"/>
          <p:nvPr/>
        </p:nvSpPr>
        <p:spPr>
          <a:xfrm>
            <a:off x="9310255" y="1050052"/>
            <a:ext cx="1874981" cy="5755422"/>
          </a:xfrm>
          <a:prstGeom prst="rect">
            <a:avLst/>
          </a:prstGeom>
          <a:noFill/>
        </p:spPr>
        <p:txBody>
          <a:bodyPr wrap="square" rtlCol="0">
            <a:spAutoFit/>
          </a:bodyPr>
          <a:lstStyle/>
          <a:p>
            <a:r>
              <a:rPr lang="en-IN" sz="800" dirty="0"/>
              <a:t> if(</a:t>
            </a:r>
            <a:r>
              <a:rPr lang="en-IN" sz="800" dirty="0" err="1"/>
              <a:t>Solar_state</a:t>
            </a:r>
            <a:r>
              <a:rPr lang="en-IN" sz="800" dirty="0"/>
              <a:t>==1)</a:t>
            </a:r>
          </a:p>
          <a:p>
            <a:r>
              <a:rPr lang="en-IN" sz="800" dirty="0"/>
              <a:t>  {</a:t>
            </a:r>
          </a:p>
          <a:p>
            <a:r>
              <a:rPr lang="en-IN" sz="800" dirty="0"/>
              <a:t>  if(count&lt;12)</a:t>
            </a:r>
          </a:p>
          <a:p>
            <a:r>
              <a:rPr lang="en-IN" sz="800" dirty="0"/>
              <a:t>  {</a:t>
            </a:r>
          </a:p>
          <a:p>
            <a:r>
              <a:rPr lang="en-IN" sz="800" dirty="0"/>
              <a:t>  if(</a:t>
            </a:r>
            <a:r>
              <a:rPr lang="en-IN" sz="800" dirty="0" err="1"/>
              <a:t>digitalRead</a:t>
            </a:r>
            <a:r>
              <a:rPr lang="en-IN" sz="800" dirty="0"/>
              <a:t>(17)==LOW)</a:t>
            </a:r>
          </a:p>
          <a:p>
            <a:r>
              <a:rPr lang="en-IN" sz="800" dirty="0"/>
              <a:t>  {</a:t>
            </a:r>
          </a:p>
          <a:p>
            <a:r>
              <a:rPr lang="en-IN" sz="800" dirty="0"/>
              <a:t>    </a:t>
            </a:r>
            <a:r>
              <a:rPr lang="en-IN" sz="800" dirty="0" err="1"/>
              <a:t>digitalWrite</a:t>
            </a:r>
            <a:r>
              <a:rPr lang="en-IN" sz="800" dirty="0"/>
              <a:t>(4,LOW);</a:t>
            </a:r>
          </a:p>
          <a:p>
            <a:r>
              <a:rPr lang="en-IN" sz="800" dirty="0"/>
              <a:t>    </a:t>
            </a:r>
            <a:r>
              <a:rPr lang="en-IN" sz="800" dirty="0" err="1"/>
              <a:t>digitalWrite</a:t>
            </a:r>
            <a:r>
              <a:rPr lang="en-IN" sz="800" dirty="0"/>
              <a:t>(5,LOW);</a:t>
            </a:r>
          </a:p>
          <a:p>
            <a:r>
              <a:rPr lang="en-IN" sz="800" dirty="0"/>
              <a:t>    delay(300);</a:t>
            </a:r>
          </a:p>
          <a:p>
            <a:r>
              <a:rPr lang="en-IN" sz="800" dirty="0"/>
              <a:t>    </a:t>
            </a:r>
            <a:r>
              <a:rPr lang="en-IN" sz="800" dirty="0" err="1"/>
              <a:t>digitalWrite</a:t>
            </a:r>
            <a:r>
              <a:rPr lang="en-IN" sz="800" dirty="0"/>
              <a:t>(4,LOW);</a:t>
            </a:r>
          </a:p>
          <a:p>
            <a:r>
              <a:rPr lang="en-IN" sz="800" dirty="0"/>
              <a:t>    </a:t>
            </a:r>
            <a:r>
              <a:rPr lang="en-IN" sz="800" dirty="0" err="1"/>
              <a:t>digitalWrite</a:t>
            </a:r>
            <a:r>
              <a:rPr lang="en-IN" sz="800" dirty="0"/>
              <a:t>(5,HIGH);</a:t>
            </a:r>
          </a:p>
          <a:p>
            <a:r>
              <a:rPr lang="en-IN" sz="800" dirty="0"/>
              <a:t>    delay(300);</a:t>
            </a:r>
          </a:p>
          <a:p>
            <a:r>
              <a:rPr lang="en-IN" sz="800" dirty="0"/>
              <a:t>  if(count&lt;6)</a:t>
            </a:r>
          </a:p>
          <a:p>
            <a:r>
              <a:rPr lang="en-IN" sz="800" dirty="0"/>
              <a:t>  {</a:t>
            </a:r>
          </a:p>
          <a:p>
            <a:r>
              <a:rPr lang="en-IN" sz="800" dirty="0"/>
              <a:t>    delay(100);</a:t>
            </a:r>
          </a:p>
          <a:p>
            <a:r>
              <a:rPr lang="en-IN" sz="800" dirty="0"/>
              <a:t>    </a:t>
            </a:r>
            <a:r>
              <a:rPr lang="en-IN" sz="800" dirty="0" err="1"/>
              <a:t>digitalWrite</a:t>
            </a:r>
            <a:r>
              <a:rPr lang="en-IN" sz="800" dirty="0"/>
              <a:t>(2,LOW);</a:t>
            </a:r>
          </a:p>
          <a:p>
            <a:r>
              <a:rPr lang="en-IN" sz="800" dirty="0"/>
              <a:t>  }</a:t>
            </a:r>
          </a:p>
          <a:p>
            <a:r>
              <a:rPr lang="en-IN" sz="800" dirty="0"/>
              <a:t>  else</a:t>
            </a:r>
          </a:p>
          <a:p>
            <a:r>
              <a:rPr lang="en-IN" sz="800" dirty="0"/>
              <a:t>  {</a:t>
            </a:r>
          </a:p>
          <a:p>
            <a:r>
              <a:rPr lang="en-IN" sz="800" dirty="0"/>
              <a:t>    delay(100);</a:t>
            </a:r>
          </a:p>
          <a:p>
            <a:r>
              <a:rPr lang="en-IN" sz="800" dirty="0"/>
              <a:t>    </a:t>
            </a:r>
            <a:r>
              <a:rPr lang="en-IN" sz="800" dirty="0" err="1"/>
              <a:t>digitalWrite</a:t>
            </a:r>
            <a:r>
              <a:rPr lang="en-IN" sz="800" dirty="0"/>
              <a:t>(2,HIGH);    </a:t>
            </a:r>
          </a:p>
          <a:p>
            <a:r>
              <a:rPr lang="en-IN" sz="800" dirty="0"/>
              <a:t>  }</a:t>
            </a:r>
          </a:p>
          <a:p>
            <a:r>
              <a:rPr lang="en-IN" sz="800" dirty="0"/>
              <a:t>  }</a:t>
            </a:r>
          </a:p>
          <a:p>
            <a:r>
              <a:rPr lang="en-IN" sz="800" dirty="0"/>
              <a:t>  else if(</a:t>
            </a:r>
            <a:r>
              <a:rPr lang="en-IN" sz="800" dirty="0" err="1"/>
              <a:t>digitalRead</a:t>
            </a:r>
            <a:r>
              <a:rPr lang="en-IN" sz="800" dirty="0"/>
              <a:t>(15)==LOW)</a:t>
            </a:r>
          </a:p>
          <a:p>
            <a:r>
              <a:rPr lang="en-IN" sz="800" dirty="0"/>
              <a:t>  {</a:t>
            </a:r>
          </a:p>
          <a:p>
            <a:r>
              <a:rPr lang="en-IN" sz="800" dirty="0"/>
              <a:t>    </a:t>
            </a:r>
            <a:r>
              <a:rPr lang="en-IN" sz="800" dirty="0" err="1"/>
              <a:t>digitalWrite</a:t>
            </a:r>
            <a:r>
              <a:rPr lang="en-IN" sz="800" dirty="0"/>
              <a:t>(4,LOW);</a:t>
            </a:r>
          </a:p>
          <a:p>
            <a:r>
              <a:rPr lang="en-IN" sz="800" dirty="0"/>
              <a:t>    </a:t>
            </a:r>
            <a:r>
              <a:rPr lang="en-IN" sz="800" dirty="0" err="1"/>
              <a:t>digitalWrite</a:t>
            </a:r>
            <a:r>
              <a:rPr lang="en-IN" sz="800" dirty="0"/>
              <a:t>(5,LOW);</a:t>
            </a:r>
          </a:p>
          <a:p>
            <a:r>
              <a:rPr lang="en-IN" sz="800" dirty="0"/>
              <a:t>    delay(300);</a:t>
            </a:r>
          </a:p>
          <a:p>
            <a:r>
              <a:rPr lang="en-IN" sz="800" dirty="0"/>
              <a:t>    </a:t>
            </a:r>
            <a:r>
              <a:rPr lang="en-IN" sz="800" dirty="0" err="1"/>
              <a:t>digitalWrite</a:t>
            </a:r>
            <a:r>
              <a:rPr lang="en-IN" sz="800" dirty="0"/>
              <a:t>(5,LOW);</a:t>
            </a:r>
          </a:p>
          <a:p>
            <a:r>
              <a:rPr lang="en-IN" sz="800" dirty="0"/>
              <a:t>    </a:t>
            </a:r>
            <a:r>
              <a:rPr lang="en-IN" sz="800" dirty="0" err="1"/>
              <a:t>digitalWrite</a:t>
            </a:r>
            <a:r>
              <a:rPr lang="en-IN" sz="800" dirty="0"/>
              <a:t>(4,HIGH);   </a:t>
            </a:r>
          </a:p>
          <a:p>
            <a:r>
              <a:rPr lang="en-IN" sz="800" dirty="0"/>
              <a:t>    delay(300);</a:t>
            </a:r>
          </a:p>
          <a:p>
            <a:r>
              <a:rPr lang="en-IN" sz="800" dirty="0"/>
              <a:t>  }</a:t>
            </a:r>
          </a:p>
          <a:p>
            <a:r>
              <a:rPr lang="en-IN" sz="800" dirty="0"/>
              <a:t>  }</a:t>
            </a:r>
          </a:p>
          <a:p>
            <a:r>
              <a:rPr lang="en-IN" sz="800" dirty="0"/>
              <a:t>  else</a:t>
            </a:r>
          </a:p>
          <a:p>
            <a:r>
              <a:rPr lang="en-IN" sz="800" dirty="0"/>
              <a:t>  {</a:t>
            </a:r>
          </a:p>
          <a:p>
            <a:r>
              <a:rPr lang="en-IN" sz="800" dirty="0"/>
              <a:t>  </a:t>
            </a:r>
            <a:r>
              <a:rPr lang="en-IN" sz="800" dirty="0" err="1"/>
              <a:t>Solar_state</a:t>
            </a:r>
            <a:r>
              <a:rPr lang="en-IN" sz="800" dirty="0"/>
              <a:t>=0;</a:t>
            </a:r>
          </a:p>
          <a:p>
            <a:r>
              <a:rPr lang="en-IN" sz="800" dirty="0"/>
              <a:t>  </a:t>
            </a:r>
            <a:r>
              <a:rPr lang="en-IN" sz="800" dirty="0" err="1"/>
              <a:t>system_op</a:t>
            </a:r>
            <a:r>
              <a:rPr lang="en-IN" sz="800" dirty="0"/>
              <a:t>=0;</a:t>
            </a:r>
          </a:p>
          <a:p>
            <a:r>
              <a:rPr lang="en-IN" sz="800" dirty="0"/>
              <a:t>  </a:t>
            </a:r>
            <a:r>
              <a:rPr lang="en-IN" sz="800" dirty="0" err="1"/>
              <a:t>switch_pressed</a:t>
            </a:r>
            <a:r>
              <a:rPr lang="en-IN" sz="800" dirty="0"/>
              <a:t>=0;</a:t>
            </a:r>
          </a:p>
          <a:p>
            <a:r>
              <a:rPr lang="en-IN" sz="800" dirty="0"/>
              <a:t>  count=0;</a:t>
            </a:r>
          </a:p>
          <a:p>
            <a:r>
              <a:rPr lang="en-IN" sz="800" dirty="0"/>
              <a:t>  </a:t>
            </a:r>
            <a:r>
              <a:rPr lang="en-IN" sz="800" dirty="0" err="1"/>
              <a:t>digitalWrite</a:t>
            </a:r>
            <a:r>
              <a:rPr lang="en-IN" sz="800" dirty="0"/>
              <a:t>(2,HIGH);</a:t>
            </a:r>
          </a:p>
          <a:p>
            <a:r>
              <a:rPr lang="en-IN" sz="800" dirty="0"/>
              <a:t>  </a:t>
            </a:r>
            <a:r>
              <a:rPr lang="en-IN" sz="800" dirty="0" err="1"/>
              <a:t>digitalWrite</a:t>
            </a:r>
            <a:r>
              <a:rPr lang="en-IN" sz="800" dirty="0"/>
              <a:t>(4,LOW);</a:t>
            </a:r>
          </a:p>
          <a:p>
            <a:r>
              <a:rPr lang="en-IN" sz="800" dirty="0"/>
              <a:t>  </a:t>
            </a:r>
            <a:r>
              <a:rPr lang="en-IN" sz="800" dirty="0" err="1"/>
              <a:t>digitalWrite</a:t>
            </a:r>
            <a:r>
              <a:rPr lang="en-IN" sz="800" dirty="0"/>
              <a:t>(5,LOW);    </a:t>
            </a:r>
          </a:p>
          <a:p>
            <a:r>
              <a:rPr lang="en-IN" sz="800" dirty="0"/>
              <a:t>  </a:t>
            </a:r>
            <a:r>
              <a:rPr lang="en-IN" sz="800" dirty="0" err="1"/>
              <a:t>digitalWrite</a:t>
            </a:r>
            <a:r>
              <a:rPr lang="en-IN" sz="800" dirty="0"/>
              <a:t>(6,LOW);</a:t>
            </a:r>
          </a:p>
          <a:p>
            <a:r>
              <a:rPr lang="en-IN" sz="800" dirty="0"/>
              <a:t>  </a:t>
            </a:r>
            <a:r>
              <a:rPr lang="en-IN" sz="800" dirty="0" err="1"/>
              <a:t>digitalWrite</a:t>
            </a:r>
            <a:r>
              <a:rPr lang="en-IN" sz="800" dirty="0"/>
              <a:t>(7,LOW);</a:t>
            </a:r>
          </a:p>
          <a:p>
            <a:r>
              <a:rPr lang="en-IN" sz="800" dirty="0"/>
              <a:t>  }</a:t>
            </a:r>
          </a:p>
          <a:p>
            <a:r>
              <a:rPr lang="en-IN" sz="800" dirty="0"/>
              <a:t>  }</a:t>
            </a:r>
          </a:p>
        </p:txBody>
      </p:sp>
    </p:spTree>
    <p:extLst>
      <p:ext uri="{BB962C8B-B14F-4D97-AF65-F5344CB8AC3E}">
        <p14:creationId xmlns:p14="http://schemas.microsoft.com/office/powerpoint/2010/main" val="5488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D99DD2-CEB4-4064-9EBC-1F880A128982}"/>
              </a:ext>
            </a:extLst>
          </p:cNvPr>
          <p:cNvSpPr txBox="1"/>
          <p:nvPr/>
        </p:nvSpPr>
        <p:spPr>
          <a:xfrm>
            <a:off x="1191490" y="397165"/>
            <a:ext cx="2890982" cy="6247864"/>
          </a:xfrm>
          <a:prstGeom prst="rect">
            <a:avLst/>
          </a:prstGeom>
          <a:noFill/>
        </p:spPr>
        <p:txBody>
          <a:bodyPr wrap="square" rtlCol="0">
            <a:spAutoFit/>
          </a:bodyPr>
          <a:lstStyle/>
          <a:p>
            <a:r>
              <a:rPr lang="en-IN" sz="800" dirty="0" err="1"/>
              <a:t>Read_Time</a:t>
            </a:r>
            <a:r>
              <a:rPr lang="en-IN" sz="800" dirty="0"/>
              <a:t>();</a:t>
            </a:r>
          </a:p>
          <a:p>
            <a:r>
              <a:rPr lang="en-IN" sz="800" dirty="0"/>
              <a:t>  delay(300); </a:t>
            </a:r>
          </a:p>
          <a:p>
            <a:r>
              <a:rPr lang="en-IN" sz="800" dirty="0"/>
              <a:t>}</a:t>
            </a:r>
          </a:p>
          <a:p>
            <a:endParaRPr lang="en-IN" sz="800" dirty="0"/>
          </a:p>
          <a:p>
            <a:r>
              <a:rPr lang="en-IN" sz="800" dirty="0"/>
              <a:t>char </a:t>
            </a:r>
            <a:r>
              <a:rPr lang="en-IN" sz="800" dirty="0" err="1"/>
              <a:t>current_time</a:t>
            </a:r>
            <a:r>
              <a:rPr lang="en-IN" sz="800" dirty="0"/>
              <a:t>[6];</a:t>
            </a:r>
          </a:p>
          <a:p>
            <a:r>
              <a:rPr lang="en-IN" sz="800" dirty="0"/>
              <a:t>unsigned int </a:t>
            </a:r>
            <a:r>
              <a:rPr lang="en-IN" sz="800" dirty="0" err="1"/>
              <a:t>current_year</a:t>
            </a:r>
            <a:r>
              <a:rPr lang="en-IN" sz="800" dirty="0"/>
              <a:t>;</a:t>
            </a:r>
          </a:p>
          <a:p>
            <a:r>
              <a:rPr lang="en-IN" sz="800" dirty="0"/>
              <a:t>int </a:t>
            </a:r>
            <a:r>
              <a:rPr lang="en-IN" sz="800" dirty="0" err="1"/>
              <a:t>connectionId</a:t>
            </a:r>
            <a:r>
              <a:rPr lang="en-IN" sz="800" dirty="0"/>
              <a:t>=0;</a:t>
            </a:r>
          </a:p>
          <a:p>
            <a:endParaRPr lang="en-IN" sz="800" dirty="0"/>
          </a:p>
          <a:p>
            <a:r>
              <a:rPr lang="en-IN" sz="800" dirty="0"/>
              <a:t>void </a:t>
            </a:r>
            <a:r>
              <a:rPr lang="en-IN" sz="800" dirty="0" err="1"/>
              <a:t>Read_Time</a:t>
            </a:r>
            <a:r>
              <a:rPr lang="en-IN" sz="800" dirty="0"/>
              <a:t>()</a:t>
            </a:r>
          </a:p>
          <a:p>
            <a:r>
              <a:rPr lang="en-IN" sz="800" dirty="0"/>
              <a:t>{</a:t>
            </a:r>
          </a:p>
          <a:p>
            <a:r>
              <a:rPr lang="en-IN" sz="800" dirty="0"/>
              <a:t>    </a:t>
            </a:r>
            <a:r>
              <a:rPr lang="en-IN" sz="800" dirty="0" err="1"/>
              <a:t>DateTime</a:t>
            </a:r>
            <a:r>
              <a:rPr lang="en-IN" sz="800" dirty="0"/>
              <a:t> now = </a:t>
            </a:r>
            <a:r>
              <a:rPr lang="en-IN" sz="800" dirty="0" err="1"/>
              <a:t>rtc.now</a:t>
            </a:r>
            <a:r>
              <a:rPr lang="en-IN" sz="800" dirty="0"/>
              <a:t>();</a:t>
            </a:r>
          </a:p>
          <a:p>
            <a:r>
              <a:rPr lang="en-IN" sz="800" dirty="0"/>
              <a:t>    </a:t>
            </a:r>
            <a:r>
              <a:rPr lang="en-IN" sz="800" dirty="0" err="1"/>
              <a:t>current_time</a:t>
            </a:r>
            <a:r>
              <a:rPr lang="en-IN" sz="800" dirty="0"/>
              <a:t>[2] = (</a:t>
            </a:r>
            <a:r>
              <a:rPr lang="en-IN" sz="800" dirty="0" err="1"/>
              <a:t>now.hour</a:t>
            </a:r>
            <a:r>
              <a:rPr lang="en-IN" sz="800" dirty="0"/>
              <a:t>());</a:t>
            </a:r>
          </a:p>
          <a:p>
            <a:r>
              <a:rPr lang="en-IN" sz="800" dirty="0"/>
              <a:t>    </a:t>
            </a:r>
            <a:r>
              <a:rPr lang="en-IN" sz="800" dirty="0" err="1"/>
              <a:t>current_time</a:t>
            </a:r>
            <a:r>
              <a:rPr lang="en-IN" sz="800" dirty="0"/>
              <a:t>[1] = (</a:t>
            </a:r>
            <a:r>
              <a:rPr lang="en-IN" sz="800" dirty="0" err="1"/>
              <a:t>now.minute</a:t>
            </a:r>
            <a:r>
              <a:rPr lang="en-IN" sz="800" dirty="0"/>
              <a:t>());</a:t>
            </a:r>
          </a:p>
          <a:p>
            <a:r>
              <a:rPr lang="en-IN" sz="800" dirty="0"/>
              <a:t>    </a:t>
            </a:r>
            <a:r>
              <a:rPr lang="en-IN" sz="800" dirty="0" err="1"/>
              <a:t>current_time</a:t>
            </a:r>
            <a:r>
              <a:rPr lang="en-IN" sz="800" dirty="0"/>
              <a:t>[0] = (</a:t>
            </a:r>
            <a:r>
              <a:rPr lang="en-IN" sz="800" dirty="0" err="1"/>
              <a:t>now.second</a:t>
            </a:r>
            <a:r>
              <a:rPr lang="en-IN" sz="800" dirty="0"/>
              <a:t>());  </a:t>
            </a:r>
          </a:p>
          <a:p>
            <a:r>
              <a:rPr lang="en-IN" sz="800" dirty="0"/>
              <a:t>    </a:t>
            </a:r>
            <a:r>
              <a:rPr lang="en-IN" sz="800" dirty="0" err="1"/>
              <a:t>current_min</a:t>
            </a:r>
            <a:r>
              <a:rPr lang="en-IN" sz="800" dirty="0"/>
              <a:t> = </a:t>
            </a:r>
            <a:r>
              <a:rPr lang="en-IN" sz="800" dirty="0" err="1"/>
              <a:t>current_time</a:t>
            </a:r>
            <a:r>
              <a:rPr lang="en-IN" sz="800" dirty="0"/>
              <a:t>[1]; </a:t>
            </a:r>
          </a:p>
          <a:p>
            <a:r>
              <a:rPr lang="en-IN" sz="800" dirty="0"/>
              <a:t>    </a:t>
            </a:r>
            <a:r>
              <a:rPr lang="en-IN" sz="800" dirty="0" err="1"/>
              <a:t>lcd.clear</a:t>
            </a:r>
            <a:r>
              <a:rPr lang="en-IN" sz="800" dirty="0"/>
              <a:t>();</a:t>
            </a:r>
          </a:p>
          <a:p>
            <a:r>
              <a:rPr lang="en-IN" sz="800" dirty="0"/>
              <a:t>    </a:t>
            </a:r>
            <a:r>
              <a:rPr lang="en-IN" sz="800" dirty="0" err="1"/>
              <a:t>lcd.setCursor</a:t>
            </a:r>
            <a:r>
              <a:rPr lang="en-IN" sz="800" dirty="0"/>
              <a:t>(0, 0);</a:t>
            </a:r>
          </a:p>
          <a:p>
            <a:r>
              <a:rPr lang="en-IN" sz="800" dirty="0"/>
              <a:t>    </a:t>
            </a:r>
            <a:r>
              <a:rPr lang="en-IN" sz="800" dirty="0" err="1"/>
              <a:t>lcd.print</a:t>
            </a:r>
            <a:r>
              <a:rPr lang="en-IN" sz="800" dirty="0"/>
              <a:t>("Cur Time ");</a:t>
            </a:r>
          </a:p>
          <a:p>
            <a:r>
              <a:rPr lang="en-IN" sz="800" dirty="0"/>
              <a:t>    </a:t>
            </a:r>
            <a:r>
              <a:rPr lang="en-IN" sz="800" dirty="0" err="1"/>
              <a:t>lcd.print</a:t>
            </a:r>
            <a:r>
              <a:rPr lang="en-IN" sz="800" dirty="0"/>
              <a:t>(</a:t>
            </a:r>
            <a:r>
              <a:rPr lang="en-IN" sz="800" dirty="0" err="1"/>
              <a:t>current_time</a:t>
            </a:r>
            <a:r>
              <a:rPr lang="en-IN" sz="800" dirty="0"/>
              <a:t>[0],DEC); </a:t>
            </a:r>
          </a:p>
          <a:p>
            <a:r>
              <a:rPr lang="en-IN" sz="800" dirty="0"/>
              <a:t>    </a:t>
            </a:r>
            <a:r>
              <a:rPr lang="en-IN" sz="800" dirty="0" err="1"/>
              <a:t>lcd.print</a:t>
            </a:r>
            <a:r>
              <a:rPr lang="en-IN" sz="800" dirty="0"/>
              <a:t>(":"); </a:t>
            </a:r>
          </a:p>
          <a:p>
            <a:r>
              <a:rPr lang="en-IN" sz="800" dirty="0"/>
              <a:t>    </a:t>
            </a:r>
            <a:r>
              <a:rPr lang="en-IN" sz="800" dirty="0" err="1"/>
              <a:t>lcd.print</a:t>
            </a:r>
            <a:r>
              <a:rPr lang="en-IN" sz="800" dirty="0"/>
              <a:t>(</a:t>
            </a:r>
            <a:r>
              <a:rPr lang="en-IN" sz="800" dirty="0" err="1"/>
              <a:t>current_time</a:t>
            </a:r>
            <a:r>
              <a:rPr lang="en-IN" sz="800" dirty="0"/>
              <a:t>[1],DEC); </a:t>
            </a:r>
          </a:p>
          <a:p>
            <a:r>
              <a:rPr lang="en-IN" sz="800" dirty="0"/>
              <a:t>    </a:t>
            </a:r>
            <a:r>
              <a:rPr lang="en-IN" sz="800" dirty="0" err="1"/>
              <a:t>lcd.print</a:t>
            </a:r>
            <a:r>
              <a:rPr lang="en-IN" sz="800" dirty="0"/>
              <a:t>(":"); </a:t>
            </a:r>
          </a:p>
          <a:p>
            <a:r>
              <a:rPr lang="en-IN" sz="800" dirty="0"/>
              <a:t>    </a:t>
            </a:r>
            <a:r>
              <a:rPr lang="en-IN" sz="800" dirty="0" err="1"/>
              <a:t>lcd.print</a:t>
            </a:r>
            <a:r>
              <a:rPr lang="en-IN" sz="800" dirty="0"/>
              <a:t>(</a:t>
            </a:r>
            <a:r>
              <a:rPr lang="en-IN" sz="800" dirty="0" err="1"/>
              <a:t>current_time</a:t>
            </a:r>
            <a:r>
              <a:rPr lang="en-IN" sz="800" dirty="0"/>
              <a:t>[2],DEC);  </a:t>
            </a:r>
          </a:p>
          <a:p>
            <a:r>
              <a:rPr lang="en-IN" sz="800" dirty="0"/>
              <a:t>    </a:t>
            </a:r>
            <a:r>
              <a:rPr lang="en-IN" sz="800" dirty="0" err="1"/>
              <a:t>lcd.setCursor</a:t>
            </a:r>
            <a:r>
              <a:rPr lang="en-IN" sz="800" dirty="0"/>
              <a:t>(0, 1);</a:t>
            </a:r>
          </a:p>
          <a:p>
            <a:r>
              <a:rPr lang="en-IN" sz="800" dirty="0"/>
              <a:t>    </a:t>
            </a:r>
            <a:r>
              <a:rPr lang="en-IN" sz="800" dirty="0" err="1"/>
              <a:t>lcd.print</a:t>
            </a:r>
            <a:r>
              <a:rPr lang="en-IN" sz="800" dirty="0"/>
              <a:t>(</a:t>
            </a:r>
            <a:r>
              <a:rPr lang="en-IN" sz="800" dirty="0" err="1"/>
              <a:t>Battery_Voltage_volts,DEC</a:t>
            </a:r>
            <a:r>
              <a:rPr lang="en-IN" sz="800" dirty="0"/>
              <a:t>);</a:t>
            </a:r>
          </a:p>
          <a:p>
            <a:r>
              <a:rPr lang="en-IN" sz="800" dirty="0"/>
              <a:t>    </a:t>
            </a:r>
            <a:r>
              <a:rPr lang="en-IN" sz="800" dirty="0" err="1"/>
              <a:t>lcd.print</a:t>
            </a:r>
            <a:r>
              <a:rPr lang="en-IN" sz="800" dirty="0"/>
              <a:t>('.'); </a:t>
            </a:r>
          </a:p>
          <a:p>
            <a:r>
              <a:rPr lang="en-IN" sz="800" dirty="0"/>
              <a:t>    </a:t>
            </a:r>
            <a:r>
              <a:rPr lang="en-IN" sz="800" dirty="0" err="1"/>
              <a:t>lcd.print</a:t>
            </a:r>
            <a:r>
              <a:rPr lang="en-IN" sz="800" dirty="0"/>
              <a:t>(</a:t>
            </a:r>
            <a:r>
              <a:rPr lang="en-IN" sz="800" dirty="0" err="1"/>
              <a:t>Battery_Voltage_decivolts,DEC</a:t>
            </a:r>
            <a:r>
              <a:rPr lang="en-IN" sz="800" dirty="0"/>
              <a:t>); </a:t>
            </a:r>
          </a:p>
          <a:p>
            <a:r>
              <a:rPr lang="en-IN" sz="800" dirty="0"/>
              <a:t>    </a:t>
            </a:r>
            <a:r>
              <a:rPr lang="en-IN" sz="800" dirty="0" err="1"/>
              <a:t>lcd.print</a:t>
            </a:r>
            <a:r>
              <a:rPr lang="en-IN" sz="800" dirty="0"/>
              <a:t>('V');</a:t>
            </a:r>
          </a:p>
          <a:p>
            <a:r>
              <a:rPr lang="en-IN" sz="800" dirty="0"/>
              <a:t>    </a:t>
            </a:r>
            <a:r>
              <a:rPr lang="en-IN" sz="800" dirty="0" err="1"/>
              <a:t>lcd.setCursor</a:t>
            </a:r>
            <a:r>
              <a:rPr lang="en-IN" sz="800" dirty="0"/>
              <a:t>(8, 1);</a:t>
            </a:r>
          </a:p>
          <a:p>
            <a:r>
              <a:rPr lang="en-IN" sz="800" dirty="0"/>
              <a:t>    </a:t>
            </a:r>
            <a:r>
              <a:rPr lang="en-IN" sz="800" dirty="0" err="1"/>
              <a:t>lcd.print</a:t>
            </a:r>
            <a:r>
              <a:rPr lang="en-IN" sz="800" dirty="0"/>
              <a:t>(</a:t>
            </a:r>
            <a:r>
              <a:rPr lang="en-IN" sz="800" dirty="0" err="1"/>
              <a:t>Solar_Voltage_volts</a:t>
            </a:r>
            <a:r>
              <a:rPr lang="en-IN" sz="800" dirty="0"/>
              <a:t>);</a:t>
            </a:r>
          </a:p>
          <a:p>
            <a:r>
              <a:rPr lang="en-IN" sz="800" dirty="0"/>
              <a:t>    </a:t>
            </a:r>
            <a:r>
              <a:rPr lang="en-IN" sz="800" dirty="0" err="1"/>
              <a:t>lcd.print</a:t>
            </a:r>
            <a:r>
              <a:rPr lang="en-IN" sz="800" dirty="0"/>
              <a:t>('.'); </a:t>
            </a:r>
          </a:p>
          <a:p>
            <a:r>
              <a:rPr lang="en-IN" sz="800" dirty="0"/>
              <a:t>    </a:t>
            </a:r>
            <a:r>
              <a:rPr lang="en-IN" sz="800" dirty="0" err="1"/>
              <a:t>lcd.print</a:t>
            </a:r>
            <a:r>
              <a:rPr lang="en-IN" sz="800" dirty="0"/>
              <a:t>(</a:t>
            </a:r>
            <a:r>
              <a:rPr lang="en-IN" sz="800" dirty="0" err="1"/>
              <a:t>Solar_Voltage_decivolts</a:t>
            </a:r>
            <a:r>
              <a:rPr lang="en-IN" sz="800" dirty="0"/>
              <a:t>); </a:t>
            </a:r>
          </a:p>
          <a:p>
            <a:r>
              <a:rPr lang="en-IN" sz="800" dirty="0"/>
              <a:t>    </a:t>
            </a:r>
            <a:r>
              <a:rPr lang="en-IN" sz="800" dirty="0" err="1"/>
              <a:t>lcd.print</a:t>
            </a:r>
            <a:r>
              <a:rPr lang="en-IN" sz="800" dirty="0"/>
              <a:t>('V');</a:t>
            </a:r>
          </a:p>
          <a:p>
            <a:r>
              <a:rPr lang="en-IN" sz="800" dirty="0"/>
              <a:t>}</a:t>
            </a:r>
          </a:p>
          <a:p>
            <a:r>
              <a:rPr lang="en-IN" sz="800" dirty="0"/>
              <a:t>//gets the data from </a:t>
            </a:r>
            <a:r>
              <a:rPr lang="en-IN" sz="800" dirty="0" err="1"/>
              <a:t>esp</a:t>
            </a:r>
            <a:r>
              <a:rPr lang="en-IN" sz="800" dirty="0"/>
              <a:t>//        </a:t>
            </a:r>
          </a:p>
          <a:p>
            <a:r>
              <a:rPr lang="en-IN" sz="800" dirty="0"/>
              <a:t>void </a:t>
            </a:r>
            <a:r>
              <a:rPr lang="en-IN" sz="800" dirty="0" err="1"/>
              <a:t>sendData</a:t>
            </a:r>
            <a:r>
              <a:rPr lang="en-IN" sz="800" dirty="0"/>
              <a:t>(String command, </a:t>
            </a:r>
            <a:r>
              <a:rPr lang="en-IN" sz="800" dirty="0" err="1"/>
              <a:t>const</a:t>
            </a:r>
            <a:r>
              <a:rPr lang="en-IN" sz="800" dirty="0"/>
              <a:t> int timeout, </a:t>
            </a:r>
            <a:r>
              <a:rPr lang="en-IN" sz="800" dirty="0" err="1"/>
              <a:t>boolean</a:t>
            </a:r>
            <a:r>
              <a:rPr lang="en-IN" sz="800" dirty="0"/>
              <a:t> debug)</a:t>
            </a:r>
          </a:p>
          <a:p>
            <a:r>
              <a:rPr lang="en-IN" sz="800" dirty="0"/>
              <a:t>  {</a:t>
            </a:r>
          </a:p>
          <a:p>
            <a:r>
              <a:rPr lang="en-IN" sz="800" dirty="0"/>
              <a:t>  String response = "";</a:t>
            </a:r>
          </a:p>
          <a:p>
            <a:r>
              <a:rPr lang="en-IN" sz="800" dirty="0"/>
              <a:t>  </a:t>
            </a:r>
            <a:r>
              <a:rPr lang="en-IN" sz="800" dirty="0" err="1"/>
              <a:t>Serial.print</a:t>
            </a:r>
            <a:r>
              <a:rPr lang="en-IN" sz="800" dirty="0"/>
              <a:t>(command);</a:t>
            </a:r>
          </a:p>
          <a:p>
            <a:r>
              <a:rPr lang="en-IN" sz="800" dirty="0"/>
              <a:t>  long int time = </a:t>
            </a:r>
            <a:r>
              <a:rPr lang="en-IN" sz="800" dirty="0" err="1"/>
              <a:t>millis</a:t>
            </a:r>
            <a:r>
              <a:rPr lang="en-IN" sz="800" dirty="0"/>
              <a:t>();</a:t>
            </a:r>
          </a:p>
          <a:p>
            <a:r>
              <a:rPr lang="en-IN" sz="800" dirty="0"/>
              <a:t>  while( (</a:t>
            </a:r>
            <a:r>
              <a:rPr lang="en-IN" sz="800" dirty="0" err="1"/>
              <a:t>time+timeout</a:t>
            </a:r>
            <a:r>
              <a:rPr lang="en-IN" sz="800" dirty="0"/>
              <a:t>) &gt; </a:t>
            </a:r>
            <a:r>
              <a:rPr lang="en-IN" sz="800" dirty="0" err="1"/>
              <a:t>millis</a:t>
            </a:r>
            <a:r>
              <a:rPr lang="en-IN" sz="800" dirty="0"/>
              <a:t>())</a:t>
            </a:r>
          </a:p>
          <a:p>
            <a:r>
              <a:rPr lang="en-IN" sz="800" dirty="0"/>
              <a:t>     {</a:t>
            </a:r>
          </a:p>
          <a:p>
            <a:r>
              <a:rPr lang="en-IN" sz="800" dirty="0"/>
              <a:t>     while(</a:t>
            </a:r>
            <a:r>
              <a:rPr lang="en-IN" sz="800" dirty="0" err="1"/>
              <a:t>Serial.available</a:t>
            </a:r>
            <a:r>
              <a:rPr lang="en-IN" sz="800" dirty="0"/>
              <a:t>())</a:t>
            </a:r>
          </a:p>
          <a:p>
            <a:r>
              <a:rPr lang="en-IN" sz="800" dirty="0"/>
              <a:t>         {</a:t>
            </a:r>
          </a:p>
          <a:p>
            <a:r>
              <a:rPr lang="en-IN" sz="800" dirty="0"/>
              <a:t>         char c = </a:t>
            </a:r>
            <a:r>
              <a:rPr lang="en-IN" sz="800" dirty="0" err="1"/>
              <a:t>Serial.read</a:t>
            </a:r>
            <a:r>
              <a:rPr lang="en-IN" sz="800" dirty="0"/>
              <a:t>(); // read the next character.</a:t>
            </a:r>
          </a:p>
          <a:p>
            <a:r>
              <a:rPr lang="en-IN" sz="800" dirty="0"/>
              <a:t>         response+=c;</a:t>
            </a:r>
          </a:p>
          <a:p>
            <a:r>
              <a:rPr lang="en-IN" sz="800" dirty="0"/>
              <a:t>         }  </a:t>
            </a:r>
          </a:p>
          <a:p>
            <a:r>
              <a:rPr lang="en-IN" sz="800" dirty="0"/>
              <a:t>     }        </a:t>
            </a:r>
          </a:p>
          <a:p>
            <a:r>
              <a:rPr lang="en-IN" sz="800" dirty="0"/>
              <a:t>  }</a:t>
            </a:r>
          </a:p>
        </p:txBody>
      </p:sp>
      <p:sp>
        <p:nvSpPr>
          <p:cNvPr id="5" name="TextBox 4">
            <a:extLst>
              <a:ext uri="{FF2B5EF4-FFF2-40B4-BE49-F238E27FC236}">
                <a16:creationId xmlns:a16="http://schemas.microsoft.com/office/drawing/2014/main" id="{72EDC275-E54E-4C11-BDB4-5091E026EC4E}"/>
              </a:ext>
            </a:extLst>
          </p:cNvPr>
          <p:cNvSpPr txBox="1"/>
          <p:nvPr/>
        </p:nvSpPr>
        <p:spPr>
          <a:xfrm>
            <a:off x="4839855" y="563418"/>
            <a:ext cx="1847273" cy="5262979"/>
          </a:xfrm>
          <a:prstGeom prst="rect">
            <a:avLst/>
          </a:prstGeom>
          <a:noFill/>
        </p:spPr>
        <p:txBody>
          <a:bodyPr wrap="square" rtlCol="0">
            <a:spAutoFit/>
          </a:bodyPr>
          <a:lstStyle/>
          <a:p>
            <a:r>
              <a:rPr lang="en-IN" sz="800" dirty="0"/>
              <a:t>//sends data from ESP to webpage//</a:t>
            </a:r>
          </a:p>
          <a:p>
            <a:r>
              <a:rPr lang="en-IN" sz="800" dirty="0"/>
              <a:t> </a:t>
            </a:r>
          </a:p>
          <a:p>
            <a:r>
              <a:rPr lang="en-IN" sz="800" dirty="0"/>
              <a:t>void </a:t>
            </a:r>
            <a:r>
              <a:rPr lang="en-IN" sz="800" dirty="0" err="1"/>
              <a:t>espsend</a:t>
            </a:r>
            <a:r>
              <a:rPr lang="en-IN" sz="800" dirty="0"/>
              <a:t>(String d)</a:t>
            </a:r>
          </a:p>
          <a:p>
            <a:r>
              <a:rPr lang="en-IN" sz="800" dirty="0"/>
              <a:t>   {</a:t>
            </a:r>
          </a:p>
          <a:p>
            <a:r>
              <a:rPr lang="en-IN" sz="800" dirty="0"/>
              <a:t>   String </a:t>
            </a:r>
            <a:r>
              <a:rPr lang="en-IN" sz="800" dirty="0" err="1"/>
              <a:t>cipSend</a:t>
            </a:r>
            <a:r>
              <a:rPr lang="en-IN" sz="800" dirty="0"/>
              <a:t> = F(" AT+CIPSEND=");</a:t>
            </a:r>
          </a:p>
          <a:p>
            <a:r>
              <a:rPr lang="en-IN" sz="800" dirty="0"/>
              <a:t>   </a:t>
            </a:r>
            <a:r>
              <a:rPr lang="en-IN" sz="800" dirty="0" err="1"/>
              <a:t>cipSend</a:t>
            </a:r>
            <a:r>
              <a:rPr lang="en-IN" sz="800" dirty="0"/>
              <a:t> += </a:t>
            </a:r>
            <a:r>
              <a:rPr lang="en-IN" sz="800" dirty="0" err="1"/>
              <a:t>connectionId</a:t>
            </a:r>
            <a:r>
              <a:rPr lang="en-IN" sz="800" dirty="0"/>
              <a:t>; </a:t>
            </a:r>
          </a:p>
          <a:p>
            <a:r>
              <a:rPr lang="en-IN" sz="800" dirty="0"/>
              <a:t>   </a:t>
            </a:r>
            <a:r>
              <a:rPr lang="en-IN" sz="800" dirty="0" err="1"/>
              <a:t>cipSend</a:t>
            </a:r>
            <a:r>
              <a:rPr lang="en-IN" sz="800" dirty="0"/>
              <a:t> += ",";</a:t>
            </a:r>
          </a:p>
          <a:p>
            <a:r>
              <a:rPr lang="en-IN" sz="800" dirty="0"/>
              <a:t>   </a:t>
            </a:r>
            <a:r>
              <a:rPr lang="en-IN" sz="800" dirty="0" err="1"/>
              <a:t>cipSend</a:t>
            </a:r>
            <a:r>
              <a:rPr lang="en-IN" sz="800" dirty="0"/>
              <a:t> +=</a:t>
            </a:r>
            <a:r>
              <a:rPr lang="en-IN" sz="800" dirty="0" err="1"/>
              <a:t>d.length</a:t>
            </a:r>
            <a:r>
              <a:rPr lang="en-IN" sz="800" dirty="0"/>
              <a:t>();</a:t>
            </a:r>
          </a:p>
          <a:p>
            <a:r>
              <a:rPr lang="en-IN" sz="800" dirty="0"/>
              <a:t>   </a:t>
            </a:r>
            <a:r>
              <a:rPr lang="en-IN" sz="800" dirty="0" err="1"/>
              <a:t>cipSend</a:t>
            </a:r>
            <a:r>
              <a:rPr lang="en-IN" sz="800" dirty="0"/>
              <a:t> +="\r\n";</a:t>
            </a:r>
          </a:p>
          <a:p>
            <a:r>
              <a:rPr lang="en-IN" sz="800" dirty="0"/>
              <a:t>   </a:t>
            </a:r>
            <a:r>
              <a:rPr lang="en-IN" sz="800" dirty="0" err="1"/>
              <a:t>sendData</a:t>
            </a:r>
            <a:r>
              <a:rPr lang="en-IN" sz="800" dirty="0"/>
              <a:t>(cipSend,1000,DEBUG);</a:t>
            </a:r>
          </a:p>
          <a:p>
            <a:r>
              <a:rPr lang="en-IN" sz="800" dirty="0"/>
              <a:t>   </a:t>
            </a:r>
            <a:r>
              <a:rPr lang="en-IN" sz="800" dirty="0" err="1"/>
              <a:t>sendData</a:t>
            </a:r>
            <a:r>
              <a:rPr lang="en-IN" sz="800" dirty="0"/>
              <a:t>(d,1000,DEBUG); </a:t>
            </a:r>
          </a:p>
          <a:p>
            <a:r>
              <a:rPr lang="en-IN" sz="800" dirty="0"/>
              <a:t>   }</a:t>
            </a:r>
          </a:p>
          <a:p>
            <a:endParaRPr lang="en-IN" sz="800" dirty="0"/>
          </a:p>
          <a:p>
            <a:r>
              <a:rPr lang="en-IN" sz="800" dirty="0"/>
              <a:t>void </a:t>
            </a:r>
            <a:r>
              <a:rPr lang="en-IN" sz="800" dirty="0" err="1"/>
              <a:t>Start_Server</a:t>
            </a:r>
            <a:r>
              <a:rPr lang="en-IN" sz="800" dirty="0"/>
              <a:t>()</a:t>
            </a:r>
          </a:p>
          <a:p>
            <a:r>
              <a:rPr lang="en-IN" sz="800" dirty="0"/>
              <a:t>{</a:t>
            </a:r>
          </a:p>
          <a:p>
            <a:r>
              <a:rPr lang="en-IN" sz="800" dirty="0"/>
              <a:t>  </a:t>
            </a:r>
            <a:r>
              <a:rPr lang="en-IN" sz="800" dirty="0" err="1"/>
              <a:t>sendData</a:t>
            </a:r>
            <a:r>
              <a:rPr lang="en-IN" sz="800" dirty="0"/>
              <a:t>(F("AT+RST\n"),2000,DEBUG); // reset module</a:t>
            </a:r>
          </a:p>
          <a:p>
            <a:r>
              <a:rPr lang="en-IN" sz="800" dirty="0"/>
              <a:t>  </a:t>
            </a:r>
            <a:r>
              <a:rPr lang="en-IN" sz="800" dirty="0" err="1"/>
              <a:t>sendData</a:t>
            </a:r>
            <a:r>
              <a:rPr lang="en-IN" sz="800" dirty="0"/>
              <a:t>(F("AT+CWMODE=2\n"),1000,DEBUG); // configure as access point</a:t>
            </a:r>
          </a:p>
          <a:p>
            <a:r>
              <a:rPr lang="en-IN" sz="800" dirty="0"/>
              <a:t>  </a:t>
            </a:r>
            <a:r>
              <a:rPr lang="en-IN" sz="800" dirty="0" err="1"/>
              <a:t>sendData</a:t>
            </a:r>
            <a:r>
              <a:rPr lang="en-IN" sz="800" dirty="0"/>
              <a:t>(F("AT+CIPAP=\"192.168.45.100\",\"192.168.45.1\",\"255.255.255.0\"\n"),1000,DEBUG);</a:t>
            </a:r>
          </a:p>
          <a:p>
            <a:r>
              <a:rPr lang="en-IN" sz="800" dirty="0"/>
              <a:t>  </a:t>
            </a:r>
            <a:r>
              <a:rPr lang="en-IN" sz="800" dirty="0" err="1"/>
              <a:t>sendData</a:t>
            </a:r>
            <a:r>
              <a:rPr lang="en-IN" sz="800" dirty="0"/>
              <a:t>(F("AT+CIFSR\r\n"),1000,DEBUG); // get </a:t>
            </a:r>
            <a:r>
              <a:rPr lang="en-IN" sz="800" dirty="0" err="1"/>
              <a:t>ip</a:t>
            </a:r>
            <a:r>
              <a:rPr lang="en-IN" sz="800" dirty="0"/>
              <a:t> address</a:t>
            </a:r>
          </a:p>
          <a:p>
            <a:r>
              <a:rPr lang="en-IN" sz="800" dirty="0"/>
              <a:t>  </a:t>
            </a:r>
            <a:r>
              <a:rPr lang="en-IN" sz="800" dirty="0" err="1"/>
              <a:t>sendData</a:t>
            </a:r>
            <a:r>
              <a:rPr lang="en-IN" sz="800" dirty="0"/>
              <a:t>(F("AT+CWSAP=\"</a:t>
            </a:r>
            <a:r>
              <a:rPr lang="en-IN" sz="800" dirty="0" err="1"/>
              <a:t>Solar_Panel</a:t>
            </a:r>
            <a:r>
              <a:rPr lang="en-IN" sz="800" dirty="0"/>
              <a:t>\",\"\",1,0,4,0\n"),1000,DEBUG); // get </a:t>
            </a:r>
            <a:r>
              <a:rPr lang="en-IN" sz="800" dirty="0" err="1"/>
              <a:t>ip</a:t>
            </a:r>
            <a:r>
              <a:rPr lang="en-IN" sz="800" dirty="0"/>
              <a:t> address</a:t>
            </a:r>
          </a:p>
          <a:p>
            <a:r>
              <a:rPr lang="en-IN" sz="800" dirty="0"/>
              <a:t>  </a:t>
            </a:r>
            <a:r>
              <a:rPr lang="en-IN" sz="800" dirty="0" err="1"/>
              <a:t>sendData</a:t>
            </a:r>
            <a:r>
              <a:rPr lang="en-IN" sz="800" dirty="0"/>
              <a:t>(F("AT+CIPMUX=1\n"),1000,DEBUG); // configure for multiple connections</a:t>
            </a:r>
          </a:p>
          <a:p>
            <a:r>
              <a:rPr lang="en-IN" sz="800" dirty="0"/>
              <a:t>  </a:t>
            </a:r>
            <a:r>
              <a:rPr lang="en-IN" sz="800" dirty="0" err="1"/>
              <a:t>sendData</a:t>
            </a:r>
            <a:r>
              <a:rPr lang="en-IN" sz="800" dirty="0"/>
              <a:t>(F("AT+CIPSERVER=1,5555\n"),1000,DEBUG); // turn on server on port 80</a:t>
            </a:r>
          </a:p>
          <a:p>
            <a:r>
              <a:rPr lang="en-IN" sz="800" dirty="0"/>
              <a:t>}</a:t>
            </a:r>
          </a:p>
          <a:p>
            <a:endParaRPr lang="en-IN" sz="800" dirty="0"/>
          </a:p>
        </p:txBody>
      </p:sp>
      <p:sp>
        <p:nvSpPr>
          <p:cNvPr id="6" name="TextBox 5">
            <a:extLst>
              <a:ext uri="{FF2B5EF4-FFF2-40B4-BE49-F238E27FC236}">
                <a16:creationId xmlns:a16="http://schemas.microsoft.com/office/drawing/2014/main" id="{08269018-2F59-48A8-A17A-024ABA108851}"/>
              </a:ext>
            </a:extLst>
          </p:cNvPr>
          <p:cNvSpPr txBox="1"/>
          <p:nvPr/>
        </p:nvSpPr>
        <p:spPr>
          <a:xfrm>
            <a:off x="8700655" y="563418"/>
            <a:ext cx="2299855" cy="2369880"/>
          </a:xfrm>
          <a:prstGeom prst="rect">
            <a:avLst/>
          </a:prstGeom>
          <a:noFill/>
        </p:spPr>
        <p:txBody>
          <a:bodyPr wrap="square" rtlCol="0">
            <a:spAutoFit/>
          </a:bodyPr>
          <a:lstStyle/>
          <a:p>
            <a:r>
              <a:rPr lang="en-IN" sz="800" dirty="0"/>
              <a:t>void </a:t>
            </a:r>
            <a:r>
              <a:rPr lang="en-IN" sz="800" dirty="0" err="1"/>
              <a:t>Send_Data</a:t>
            </a:r>
            <a:r>
              <a:rPr lang="en-IN" sz="800" dirty="0"/>
              <a:t>()</a:t>
            </a:r>
          </a:p>
          <a:p>
            <a:r>
              <a:rPr lang="en-IN" sz="800" dirty="0"/>
              <a:t>{</a:t>
            </a:r>
          </a:p>
          <a:p>
            <a:r>
              <a:rPr lang="en-IN" sz="800" dirty="0"/>
              <a:t> </a:t>
            </a:r>
          </a:p>
          <a:p>
            <a:r>
              <a:rPr lang="en-IN" sz="800" dirty="0"/>
              <a:t>   String data;   </a:t>
            </a:r>
          </a:p>
          <a:p>
            <a:r>
              <a:rPr lang="en-IN" sz="800" dirty="0"/>
              <a:t>      data =String(</a:t>
            </a:r>
            <a:r>
              <a:rPr lang="en-IN" sz="800" dirty="0" err="1"/>
              <a:t>Battery_Voltage_volts</a:t>
            </a:r>
            <a:r>
              <a:rPr lang="en-IN" sz="800" dirty="0"/>
              <a:t>);</a:t>
            </a:r>
          </a:p>
          <a:p>
            <a:r>
              <a:rPr lang="en-IN" sz="800" dirty="0"/>
              <a:t>      data +=(';');</a:t>
            </a:r>
          </a:p>
          <a:p>
            <a:r>
              <a:rPr lang="en-IN" sz="800" dirty="0"/>
              <a:t>      data +=String(</a:t>
            </a:r>
            <a:r>
              <a:rPr lang="en-IN" sz="800" dirty="0" err="1"/>
              <a:t>Battery_Voltage_decivolts</a:t>
            </a:r>
            <a:r>
              <a:rPr lang="en-IN" sz="800" dirty="0"/>
              <a:t>);</a:t>
            </a:r>
          </a:p>
          <a:p>
            <a:r>
              <a:rPr lang="en-IN" sz="800" dirty="0"/>
              <a:t>      data +=(';');</a:t>
            </a:r>
          </a:p>
          <a:p>
            <a:r>
              <a:rPr lang="en-IN" sz="800" dirty="0"/>
              <a:t>      data += String(</a:t>
            </a:r>
            <a:r>
              <a:rPr lang="en-IN" sz="800" dirty="0" err="1"/>
              <a:t>Solar_Voltage_volts</a:t>
            </a:r>
            <a:r>
              <a:rPr lang="en-IN" sz="800" dirty="0"/>
              <a:t>);</a:t>
            </a:r>
          </a:p>
          <a:p>
            <a:r>
              <a:rPr lang="en-IN" sz="800" dirty="0"/>
              <a:t>      data +=(';');</a:t>
            </a:r>
          </a:p>
          <a:p>
            <a:r>
              <a:rPr lang="en-IN" sz="800" dirty="0"/>
              <a:t>      data += String(</a:t>
            </a:r>
            <a:r>
              <a:rPr lang="en-IN" sz="800" dirty="0" err="1"/>
              <a:t>Solar_Voltage_decivolts</a:t>
            </a:r>
            <a:r>
              <a:rPr lang="en-IN" sz="800" dirty="0"/>
              <a:t>);</a:t>
            </a:r>
          </a:p>
          <a:p>
            <a:r>
              <a:rPr lang="en-IN" sz="800" dirty="0"/>
              <a:t>      data +=(';');</a:t>
            </a:r>
          </a:p>
          <a:p>
            <a:r>
              <a:rPr lang="en-IN" sz="800" dirty="0"/>
              <a:t>    </a:t>
            </a:r>
            <a:r>
              <a:rPr lang="en-IN" sz="800" dirty="0" err="1"/>
              <a:t>espsend</a:t>
            </a:r>
            <a:r>
              <a:rPr lang="en-IN" sz="800" dirty="0"/>
              <a:t>(data);</a:t>
            </a:r>
          </a:p>
          <a:p>
            <a:r>
              <a:rPr lang="en-IN" sz="800" dirty="0"/>
              <a:t>}</a:t>
            </a:r>
          </a:p>
          <a:p>
            <a:endParaRPr lang="en-IN" dirty="0"/>
          </a:p>
          <a:p>
            <a:endParaRPr lang="en-IN" dirty="0"/>
          </a:p>
        </p:txBody>
      </p:sp>
    </p:spTree>
    <p:extLst>
      <p:ext uri="{BB962C8B-B14F-4D97-AF65-F5344CB8AC3E}">
        <p14:creationId xmlns:p14="http://schemas.microsoft.com/office/powerpoint/2010/main" val="109813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28CF-A7AF-4AC1-A98A-A3A4EBCA7830}"/>
              </a:ext>
            </a:extLst>
          </p:cNvPr>
          <p:cNvSpPr>
            <a:spLocks noGrp="1"/>
          </p:cNvSpPr>
          <p:nvPr>
            <p:ph type="title"/>
          </p:nvPr>
        </p:nvSpPr>
        <p:spPr>
          <a:xfrm>
            <a:off x="593437" y="221673"/>
            <a:ext cx="10131425" cy="1456267"/>
          </a:xfrm>
        </p:spPr>
        <p:txBody>
          <a:bodyPr/>
          <a:lstStyle/>
          <a:p>
            <a:r>
              <a:rPr lang="en-IN" i="1" dirty="0">
                <a:latin typeface="Arial Black" panose="020B0A04020102020204" pitchFamily="34" charset="0"/>
              </a:rPr>
              <a:t>Mobile application for remote </a:t>
            </a:r>
            <a:r>
              <a:rPr lang="en-IN" i="1" dirty="0" err="1">
                <a:latin typeface="Arial Black" panose="020B0A04020102020204" pitchFamily="34" charset="0"/>
              </a:rPr>
              <a:t>monitering</a:t>
            </a:r>
            <a:r>
              <a:rPr lang="en-IN" i="1" dirty="0">
                <a:latin typeface="Arial Black" panose="020B0A04020102020204" pitchFamily="34" charset="0"/>
              </a:rPr>
              <a:t> purpose</a:t>
            </a:r>
          </a:p>
        </p:txBody>
      </p:sp>
      <p:pic>
        <p:nvPicPr>
          <p:cNvPr id="5" name="Picture 4">
            <a:extLst>
              <a:ext uri="{FF2B5EF4-FFF2-40B4-BE49-F238E27FC236}">
                <a16:creationId xmlns:a16="http://schemas.microsoft.com/office/drawing/2014/main" id="{09B1F076-1CB0-4CE9-A2C7-E8183985F042}"/>
              </a:ext>
            </a:extLst>
          </p:cNvPr>
          <p:cNvPicPr>
            <a:picLocks noChangeAspect="1"/>
          </p:cNvPicPr>
          <p:nvPr/>
        </p:nvPicPr>
        <p:blipFill>
          <a:blip r:embed="rId2"/>
          <a:stretch>
            <a:fillRect/>
          </a:stretch>
        </p:blipFill>
        <p:spPr>
          <a:xfrm>
            <a:off x="1300882" y="1677940"/>
            <a:ext cx="3851561" cy="41814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1F4F4D5-945C-4C4E-B3F1-37F49E2C1E68}"/>
              </a:ext>
            </a:extLst>
          </p:cNvPr>
          <p:cNvPicPr>
            <a:picLocks noChangeAspect="1"/>
          </p:cNvPicPr>
          <p:nvPr/>
        </p:nvPicPr>
        <p:blipFill>
          <a:blip r:embed="rId3"/>
          <a:stretch>
            <a:fillRect/>
          </a:stretch>
        </p:blipFill>
        <p:spPr>
          <a:xfrm>
            <a:off x="6788728" y="1677939"/>
            <a:ext cx="3851562" cy="418149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Box 8">
            <a:extLst>
              <a:ext uri="{FF2B5EF4-FFF2-40B4-BE49-F238E27FC236}">
                <a16:creationId xmlns:a16="http://schemas.microsoft.com/office/drawing/2014/main" id="{6A72D233-A372-4EA9-9E7E-B9C2F968034E}"/>
              </a:ext>
            </a:extLst>
          </p:cNvPr>
          <p:cNvSpPr txBox="1"/>
          <p:nvPr/>
        </p:nvSpPr>
        <p:spPr>
          <a:xfrm>
            <a:off x="1154657" y="6156267"/>
            <a:ext cx="4064000" cy="369332"/>
          </a:xfrm>
          <a:prstGeom prst="rect">
            <a:avLst/>
          </a:prstGeom>
          <a:noFill/>
        </p:spPr>
        <p:txBody>
          <a:bodyPr wrap="square" rtlCol="0">
            <a:spAutoFit/>
          </a:bodyPr>
          <a:lstStyle/>
          <a:p>
            <a:r>
              <a:rPr lang="en-IN" dirty="0"/>
              <a:t>Fig 14. Installation of the application</a:t>
            </a:r>
          </a:p>
        </p:txBody>
      </p:sp>
      <p:sp>
        <p:nvSpPr>
          <p:cNvPr id="10" name="TextBox 9">
            <a:extLst>
              <a:ext uri="{FF2B5EF4-FFF2-40B4-BE49-F238E27FC236}">
                <a16:creationId xmlns:a16="http://schemas.microsoft.com/office/drawing/2014/main" id="{7EFE5720-5734-4060-AC13-BDD5826739D4}"/>
              </a:ext>
            </a:extLst>
          </p:cNvPr>
          <p:cNvSpPr txBox="1"/>
          <p:nvPr/>
        </p:nvSpPr>
        <p:spPr>
          <a:xfrm>
            <a:off x="6621028" y="6156267"/>
            <a:ext cx="4019262" cy="369332"/>
          </a:xfrm>
          <a:prstGeom prst="rect">
            <a:avLst/>
          </a:prstGeom>
          <a:noFill/>
        </p:spPr>
        <p:txBody>
          <a:bodyPr wrap="square" rtlCol="0">
            <a:spAutoFit/>
          </a:bodyPr>
          <a:lstStyle/>
          <a:p>
            <a:r>
              <a:rPr lang="en-IN" dirty="0"/>
              <a:t>Fig 15. Smart Solar System application</a:t>
            </a:r>
          </a:p>
        </p:txBody>
      </p:sp>
    </p:spTree>
    <p:extLst>
      <p:ext uri="{BB962C8B-B14F-4D97-AF65-F5344CB8AC3E}">
        <p14:creationId xmlns:p14="http://schemas.microsoft.com/office/powerpoint/2010/main" val="10138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A0D421-679E-4BB2-AF52-B29B9A70BF37}"/>
              </a:ext>
            </a:extLst>
          </p:cNvPr>
          <p:cNvPicPr>
            <a:picLocks noChangeAspect="1"/>
          </p:cNvPicPr>
          <p:nvPr/>
        </p:nvPicPr>
        <p:blipFill>
          <a:blip r:embed="rId2"/>
          <a:stretch>
            <a:fillRect/>
          </a:stretch>
        </p:blipFill>
        <p:spPr>
          <a:xfrm>
            <a:off x="1215464" y="415637"/>
            <a:ext cx="3809117" cy="57357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751AACCA-20C8-4643-B675-B4E54B797D24}"/>
              </a:ext>
            </a:extLst>
          </p:cNvPr>
          <p:cNvPicPr>
            <a:picLocks noChangeAspect="1"/>
          </p:cNvPicPr>
          <p:nvPr/>
        </p:nvPicPr>
        <p:blipFill>
          <a:blip r:embed="rId3"/>
          <a:stretch>
            <a:fillRect/>
          </a:stretch>
        </p:blipFill>
        <p:spPr>
          <a:xfrm>
            <a:off x="6751782" y="415637"/>
            <a:ext cx="4032672" cy="57357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DF62144D-6959-4B6F-8883-9737BF745239}"/>
              </a:ext>
            </a:extLst>
          </p:cNvPr>
          <p:cNvSpPr txBox="1"/>
          <p:nvPr/>
        </p:nvSpPr>
        <p:spPr>
          <a:xfrm>
            <a:off x="1068144" y="6378229"/>
            <a:ext cx="3599604" cy="369332"/>
          </a:xfrm>
          <a:prstGeom prst="rect">
            <a:avLst/>
          </a:prstGeom>
          <a:noFill/>
        </p:spPr>
        <p:txBody>
          <a:bodyPr wrap="square" rtlCol="0">
            <a:spAutoFit/>
          </a:bodyPr>
          <a:lstStyle/>
          <a:p>
            <a:r>
              <a:rPr lang="en-IN" dirty="0"/>
              <a:t>Fig 16. Login page of the application</a:t>
            </a:r>
          </a:p>
        </p:txBody>
      </p:sp>
      <p:sp>
        <p:nvSpPr>
          <p:cNvPr id="9" name="TextBox 8">
            <a:extLst>
              <a:ext uri="{FF2B5EF4-FFF2-40B4-BE49-F238E27FC236}">
                <a16:creationId xmlns:a16="http://schemas.microsoft.com/office/drawing/2014/main" id="{095D36A9-1E7E-4FF4-89F5-E63EBCC6DD39}"/>
              </a:ext>
            </a:extLst>
          </p:cNvPr>
          <p:cNvSpPr txBox="1"/>
          <p:nvPr/>
        </p:nvSpPr>
        <p:spPr>
          <a:xfrm>
            <a:off x="6598920" y="6378229"/>
            <a:ext cx="3662680" cy="369332"/>
          </a:xfrm>
          <a:prstGeom prst="rect">
            <a:avLst/>
          </a:prstGeom>
          <a:noFill/>
        </p:spPr>
        <p:txBody>
          <a:bodyPr wrap="square" rtlCol="0">
            <a:spAutoFit/>
          </a:bodyPr>
          <a:lstStyle/>
          <a:p>
            <a:r>
              <a:rPr lang="en-IN" dirty="0"/>
              <a:t>Fig 17. Remote Monitoring  values</a:t>
            </a:r>
          </a:p>
        </p:txBody>
      </p:sp>
    </p:spTree>
    <p:extLst>
      <p:ext uri="{BB962C8B-B14F-4D97-AF65-F5344CB8AC3E}">
        <p14:creationId xmlns:p14="http://schemas.microsoft.com/office/powerpoint/2010/main" val="113898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0-06-07 at 10.57.4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2009" y="352696"/>
            <a:ext cx="3789545" cy="6261465"/>
          </a:xfrm>
        </p:spPr>
      </p:pic>
      <p:sp>
        <p:nvSpPr>
          <p:cNvPr id="7" name="TextBox 6"/>
          <p:cNvSpPr txBox="1"/>
          <p:nvPr/>
        </p:nvSpPr>
        <p:spPr>
          <a:xfrm>
            <a:off x="4924697" y="561703"/>
            <a:ext cx="6479177" cy="584775"/>
          </a:xfrm>
          <a:prstGeom prst="rect">
            <a:avLst/>
          </a:prstGeom>
          <a:noFill/>
        </p:spPr>
        <p:txBody>
          <a:bodyPr wrap="square" rtlCol="0">
            <a:spAutoFit/>
          </a:bodyPr>
          <a:lstStyle/>
          <a:p>
            <a:r>
              <a:rPr lang="en-US" sz="3200" b="1" dirty="0"/>
              <a:t>Android Application</a:t>
            </a:r>
          </a:p>
        </p:txBody>
      </p:sp>
    </p:spTree>
    <p:extLst>
      <p:ext uri="{BB962C8B-B14F-4D97-AF65-F5344CB8AC3E}">
        <p14:creationId xmlns:p14="http://schemas.microsoft.com/office/powerpoint/2010/main" val="9646542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Arial Black" panose="020B0A04020102020204" pitchFamily="34" charset="0"/>
              </a:rPr>
              <a:t>conclusion</a:t>
            </a:r>
          </a:p>
        </p:txBody>
      </p:sp>
      <p:sp>
        <p:nvSpPr>
          <p:cNvPr id="4" name="TextBox 3"/>
          <p:cNvSpPr txBox="1"/>
          <p:nvPr/>
        </p:nvSpPr>
        <p:spPr>
          <a:xfrm>
            <a:off x="685801" y="2717074"/>
            <a:ext cx="10548256" cy="1015663"/>
          </a:xfrm>
          <a:prstGeom prst="rect">
            <a:avLst/>
          </a:prstGeom>
          <a:noFill/>
        </p:spPr>
        <p:txBody>
          <a:bodyPr wrap="square" rtlCol="0">
            <a:spAutoFit/>
          </a:bodyPr>
          <a:lstStyle/>
          <a:p>
            <a:r>
              <a:rPr lang="en-IN" sz="2000" dirty="0"/>
              <a:t>The Solar panel cleaning system would clean the Solar panel at a specified time. The cleaning system is also controlled and monitored by an IOT application installed in any of the Android mobile. This system would enable solar panel to convert solar energy to electrical energy with full efficiency.</a:t>
            </a:r>
            <a:endParaRPr lang="en-US" sz="2000" dirty="0"/>
          </a:p>
        </p:txBody>
      </p:sp>
    </p:spTree>
    <p:extLst>
      <p:ext uri="{BB962C8B-B14F-4D97-AF65-F5344CB8AC3E}">
        <p14:creationId xmlns:p14="http://schemas.microsoft.com/office/powerpoint/2010/main" val="3496352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Arial Black" panose="020B0A04020102020204" pitchFamily="34" charset="0"/>
              </a:rPr>
              <a:t>references</a:t>
            </a:r>
          </a:p>
        </p:txBody>
      </p:sp>
      <p:sp>
        <p:nvSpPr>
          <p:cNvPr id="4" name="TextBox 3"/>
          <p:cNvSpPr txBox="1"/>
          <p:nvPr/>
        </p:nvSpPr>
        <p:spPr>
          <a:xfrm>
            <a:off x="822960" y="2416629"/>
            <a:ext cx="10698480" cy="2585323"/>
          </a:xfrm>
          <a:prstGeom prst="rect">
            <a:avLst/>
          </a:prstGeom>
          <a:noFill/>
        </p:spPr>
        <p:txBody>
          <a:bodyPr wrap="square" rtlCol="0">
            <a:spAutoFit/>
          </a:bodyPr>
          <a:lstStyle/>
          <a:p>
            <a:r>
              <a:rPr lang="en-US" dirty="0"/>
              <a:t>[1] Ashish Saini and Abhishek Nahar .Solar Panel Cleaning System. ijir.2017; 3(5):1222-1226.</a:t>
            </a:r>
          </a:p>
          <a:p>
            <a:r>
              <a:rPr lang="en-US" dirty="0"/>
              <a:t> </a:t>
            </a:r>
          </a:p>
          <a:p>
            <a:r>
              <a:rPr lang="en-US" dirty="0"/>
              <a:t>[2] satishpatil, mallaradhya h m.design and implementation of microcontroller based automatic dust cleaning system for solar panel.ijerat.2016; 2(1):187-190.</a:t>
            </a:r>
          </a:p>
          <a:p>
            <a:r>
              <a:rPr lang="en-US" dirty="0"/>
              <a:t>[3] Dr.G.Prasanthi ME, Ph.D., T.Jayamadhuri. Effects Of Dust On The Performance Of Solar Panel And Improving the Performance By Using Arm Controller And Gear Motor Based Cleaning Method.IJISET.2015;2(9):329-334.</a:t>
            </a:r>
          </a:p>
          <a:p>
            <a:r>
              <a:rPr lang="en-US" dirty="0"/>
              <a:t> </a:t>
            </a:r>
          </a:p>
          <a:p>
            <a:r>
              <a:rPr lang="en-US" dirty="0"/>
              <a:t>[4] Aditya Sinha. Automatic Solar Tracker with Pre-Installed Panel Cleaner.ijariit.2017; 3(5):232-238.</a:t>
            </a:r>
          </a:p>
          <a:p>
            <a:r>
              <a:rPr lang="en-US" dirty="0"/>
              <a:t> </a:t>
            </a:r>
          </a:p>
        </p:txBody>
      </p:sp>
    </p:spTree>
    <p:extLst>
      <p:ext uri="{BB962C8B-B14F-4D97-AF65-F5344CB8AC3E}">
        <p14:creationId xmlns:p14="http://schemas.microsoft.com/office/powerpoint/2010/main" val="1172595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2"/>
          <p:cNvSpPr txBox="1"/>
          <p:nvPr/>
        </p:nvSpPr>
        <p:spPr>
          <a:xfrm>
            <a:off x="641268" y="2868119"/>
            <a:ext cx="3760148" cy="1834509"/>
          </a:xfrm>
          <a:prstGeom prst="rect">
            <a:avLst/>
          </a:prstGeom>
          <a:noFill/>
          <a:ln>
            <a:noFill/>
          </a:ln>
        </p:spPr>
        <p:txBody>
          <a:bodyPr/>
          <a:lstStyle/>
          <a:p>
            <a:pPr algn="ctr">
              <a:lnSpc>
                <a:spcPct val="90000"/>
              </a:lnSpc>
              <a:spcBef>
                <a:spcPts val="1001"/>
              </a:spcBef>
            </a:pPr>
            <a:endParaRPr lang="en-IN" sz="1600" spc="-1" dirty="0">
              <a:latin typeface="Arial"/>
            </a:endParaRPr>
          </a:p>
        </p:txBody>
      </p:sp>
      <p:sp>
        <p:nvSpPr>
          <p:cNvPr id="5" name="CustomShape 3"/>
          <p:cNvSpPr/>
          <p:nvPr/>
        </p:nvSpPr>
        <p:spPr>
          <a:xfrm>
            <a:off x="6331680" y="3047348"/>
            <a:ext cx="4807080" cy="165528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ctr">
              <a:lnSpc>
                <a:spcPct val="90000"/>
              </a:lnSpc>
              <a:spcBef>
                <a:spcPts val="1001"/>
              </a:spcBef>
            </a:pPr>
            <a:endParaRPr lang="en-IN" sz="2400" b="0" strike="noStrike" spc="-1" dirty="0">
              <a:latin typeface="Arial"/>
            </a:endParaRPr>
          </a:p>
          <a:p>
            <a:pPr algn="ctr">
              <a:lnSpc>
                <a:spcPct val="90000"/>
              </a:lnSpc>
              <a:spcBef>
                <a:spcPts val="1001"/>
              </a:spcBef>
            </a:pPr>
            <a:endParaRPr lang="en-IN" sz="2400" b="0" strike="noStrike" spc="-1" dirty="0">
              <a:latin typeface="Arial"/>
            </a:endParaRPr>
          </a:p>
        </p:txBody>
      </p:sp>
      <p:sp>
        <p:nvSpPr>
          <p:cNvPr id="2" name="TextBox 1">
            <a:extLst>
              <a:ext uri="{FF2B5EF4-FFF2-40B4-BE49-F238E27FC236}">
                <a16:creationId xmlns:a16="http://schemas.microsoft.com/office/drawing/2014/main" id="{EE916E27-2B31-4194-8697-31B547220667}"/>
              </a:ext>
            </a:extLst>
          </p:cNvPr>
          <p:cNvSpPr txBox="1"/>
          <p:nvPr/>
        </p:nvSpPr>
        <p:spPr>
          <a:xfrm>
            <a:off x="3629891" y="314036"/>
            <a:ext cx="4036291" cy="646331"/>
          </a:xfrm>
          <a:prstGeom prst="rect">
            <a:avLst/>
          </a:prstGeom>
          <a:noFill/>
        </p:spPr>
        <p:txBody>
          <a:bodyPr wrap="square" rtlCol="0">
            <a:spAutoFit/>
          </a:bodyPr>
          <a:lstStyle/>
          <a:p>
            <a:pPr algn="ctr"/>
            <a:r>
              <a:rPr lang="en-IN" sz="3600" b="1" i="1" dirty="0">
                <a:latin typeface="Arial Black" panose="020B0A04020102020204" pitchFamily="34" charset="0"/>
              </a:rPr>
              <a:t>CONTENTS</a:t>
            </a:r>
          </a:p>
        </p:txBody>
      </p:sp>
      <p:sp>
        <p:nvSpPr>
          <p:cNvPr id="3" name="TextBox 2">
            <a:extLst>
              <a:ext uri="{FF2B5EF4-FFF2-40B4-BE49-F238E27FC236}">
                <a16:creationId xmlns:a16="http://schemas.microsoft.com/office/drawing/2014/main" id="{43D7737D-467A-4E13-A3E6-02FE8A13DEB0}"/>
              </a:ext>
            </a:extLst>
          </p:cNvPr>
          <p:cNvSpPr txBox="1"/>
          <p:nvPr/>
        </p:nvSpPr>
        <p:spPr>
          <a:xfrm>
            <a:off x="1380836" y="2088862"/>
            <a:ext cx="8534400" cy="3970318"/>
          </a:xfrm>
          <a:prstGeom prst="rect">
            <a:avLst/>
          </a:prstGeom>
          <a:noFill/>
        </p:spPr>
        <p:txBody>
          <a:bodyPr wrap="square" rtlCol="0">
            <a:spAutoFit/>
          </a:bodyPr>
          <a:lstStyle/>
          <a:p>
            <a:pPr marL="285750" indent="-285750">
              <a:buFont typeface="Arial" panose="020B0604020202020204" pitchFamily="34" charset="0"/>
              <a:buChar char="•"/>
            </a:pPr>
            <a:r>
              <a:rPr lang="en-IN" dirty="0"/>
              <a:t>INTRODUCTION</a:t>
            </a:r>
          </a:p>
          <a:p>
            <a:pPr marL="285750" indent="-285750">
              <a:buFont typeface="Arial" panose="020B0604020202020204" pitchFamily="34" charset="0"/>
              <a:buChar char="•"/>
            </a:pPr>
            <a:r>
              <a:rPr lang="en-IN" dirty="0"/>
              <a:t>VISIBLE FACTORS AFFECTING SOLAR PANEL</a:t>
            </a:r>
          </a:p>
          <a:p>
            <a:pPr marL="285750" indent="-285750">
              <a:buFont typeface="Arial" panose="020B0604020202020204" pitchFamily="34" charset="0"/>
              <a:buChar char="•"/>
            </a:pPr>
            <a:r>
              <a:rPr lang="en-IN" dirty="0"/>
              <a:t>CONVENTIONAL METHODS OF CLEANING AND MONITORING</a:t>
            </a:r>
          </a:p>
          <a:p>
            <a:pPr marL="285750" indent="-285750">
              <a:buFont typeface="Arial" panose="020B0604020202020204" pitchFamily="34" charset="0"/>
              <a:buChar char="•"/>
            </a:pPr>
            <a:r>
              <a:rPr lang="en-IN" dirty="0"/>
              <a:t>PROPOSED SOLUTION</a:t>
            </a:r>
          </a:p>
          <a:p>
            <a:pPr marL="285750" indent="-285750">
              <a:buFont typeface="Arial" panose="020B0604020202020204" pitchFamily="34" charset="0"/>
              <a:buChar char="•"/>
            </a:pPr>
            <a:r>
              <a:rPr lang="en-IN" dirty="0"/>
              <a:t>METHODOLOGY</a:t>
            </a:r>
          </a:p>
          <a:p>
            <a:pPr marL="285750" indent="-285750">
              <a:buFont typeface="Arial" panose="020B0604020202020204" pitchFamily="34" charset="0"/>
              <a:buChar char="•"/>
            </a:pPr>
            <a:r>
              <a:rPr lang="en-IN" dirty="0"/>
              <a:t>MAIN PROGRAM</a:t>
            </a:r>
          </a:p>
          <a:p>
            <a:pPr marL="285750" indent="-285750">
              <a:buFont typeface="Arial" panose="020B0604020202020204" pitchFamily="34" charset="0"/>
              <a:buChar char="•"/>
            </a:pPr>
            <a:r>
              <a:rPr lang="en-IN" dirty="0"/>
              <a:t>MOBILE APPLICATION FOR REMOTE MONITORING PURPOSE</a:t>
            </a:r>
          </a:p>
          <a:p>
            <a:pPr marL="285750" indent="-285750">
              <a:buFont typeface="Arial" panose="020B0604020202020204" pitchFamily="34" charset="0"/>
              <a:buChar char="•"/>
            </a:pPr>
            <a:r>
              <a:rPr lang="en-IN" dirty="0"/>
              <a:t>CONCLUSION</a:t>
            </a:r>
          </a:p>
          <a:p>
            <a:pPr marL="285750" indent="-285750">
              <a:buFont typeface="Arial" panose="020B0604020202020204" pitchFamily="34" charset="0"/>
              <a:buChar char="•"/>
            </a:pPr>
            <a:r>
              <a:rPr lang="en-IN" dirty="0"/>
              <a:t>REFERENCES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226703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6520871" y="4341090"/>
            <a:ext cx="4445289" cy="774313"/>
          </a:xfrm>
        </p:spPr>
        <p:txBody>
          <a:bodyPr>
            <a:normAutofit fontScale="90000"/>
          </a:bodyPr>
          <a:lstStyle/>
          <a:p>
            <a:r>
              <a:rPr lang="en-US" i="1" dirty="0">
                <a:latin typeface="Arial Black" panose="020B0A04020102020204" pitchFamily="34" charset="0"/>
              </a:rPr>
              <a:t>Thank You!</a:t>
            </a:r>
          </a:p>
        </p:txBody>
      </p:sp>
    </p:spTree>
    <p:extLst>
      <p:ext uri="{BB962C8B-B14F-4D97-AF65-F5344CB8AC3E}">
        <p14:creationId xmlns:p14="http://schemas.microsoft.com/office/powerpoint/2010/main" val="293993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Arial Black" panose="020B0A04020102020204" pitchFamily="34" charset="0"/>
              </a:rPr>
              <a:t>INTRODUCTION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1856" y="2602692"/>
            <a:ext cx="6529855" cy="26119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p:cNvSpPr txBox="1"/>
          <p:nvPr/>
        </p:nvSpPr>
        <p:spPr>
          <a:xfrm>
            <a:off x="990970" y="3459936"/>
            <a:ext cx="2968832" cy="400110"/>
          </a:xfrm>
          <a:prstGeom prst="rect">
            <a:avLst/>
          </a:prstGeom>
          <a:noFill/>
        </p:spPr>
        <p:txBody>
          <a:bodyPr wrap="square" rtlCol="0">
            <a:spAutoFit/>
          </a:bodyPr>
          <a:lstStyle/>
          <a:p>
            <a:pPr algn="ctr"/>
            <a:r>
              <a:rPr lang="en-US" sz="2000" dirty="0"/>
              <a:t>RENEWABLE RESOURCES ?</a:t>
            </a:r>
          </a:p>
        </p:txBody>
      </p:sp>
      <p:sp>
        <p:nvSpPr>
          <p:cNvPr id="9" name="TextBox 8">
            <a:extLst>
              <a:ext uri="{FF2B5EF4-FFF2-40B4-BE49-F238E27FC236}">
                <a16:creationId xmlns:a16="http://schemas.microsoft.com/office/drawing/2014/main" id="{9A240BCA-3989-4B6D-894E-4D80879DFC9F}"/>
              </a:ext>
            </a:extLst>
          </p:cNvPr>
          <p:cNvSpPr txBox="1"/>
          <p:nvPr/>
        </p:nvSpPr>
        <p:spPr>
          <a:xfrm>
            <a:off x="4818506" y="5382127"/>
            <a:ext cx="5095876" cy="369332"/>
          </a:xfrm>
          <a:prstGeom prst="rect">
            <a:avLst/>
          </a:prstGeom>
          <a:noFill/>
        </p:spPr>
        <p:txBody>
          <a:bodyPr wrap="square" rtlCol="0">
            <a:spAutoFit/>
          </a:bodyPr>
          <a:lstStyle/>
          <a:p>
            <a:r>
              <a:rPr lang="en-IN" dirty="0">
                <a:solidFill>
                  <a:schemeClr val="bg2">
                    <a:lumMod val="20000"/>
                    <a:lumOff val="80000"/>
                  </a:schemeClr>
                </a:solidFill>
              </a:rPr>
              <a:t>Fig 1.  Animated picture of Renewable Resources</a:t>
            </a:r>
          </a:p>
        </p:txBody>
      </p:sp>
    </p:spTree>
    <p:extLst>
      <p:ext uri="{BB962C8B-B14F-4D97-AF65-F5344CB8AC3E}">
        <p14:creationId xmlns:p14="http://schemas.microsoft.com/office/powerpoint/2010/main" val="3376296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609600"/>
            <a:ext cx="3286124" cy="1086230"/>
          </a:xfrm>
        </p:spPr>
        <p:txBody>
          <a:bodyPr/>
          <a:lstStyle/>
          <a:p>
            <a:r>
              <a:rPr lang="en-US" b="1" i="1" dirty="0">
                <a:latin typeface="Arial Black" panose="020B0A04020102020204" pitchFamily="34" charset="0"/>
              </a:rPr>
              <a:t>STATS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459" y="1915731"/>
            <a:ext cx="4944318" cy="34992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733331" y="1546399"/>
            <a:ext cx="4920536" cy="30160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p:cNvSpPr txBox="1"/>
          <p:nvPr/>
        </p:nvSpPr>
        <p:spPr>
          <a:xfrm>
            <a:off x="734568" y="5634873"/>
            <a:ext cx="5686424" cy="369332"/>
          </a:xfrm>
          <a:prstGeom prst="rect">
            <a:avLst/>
          </a:prstGeom>
          <a:noFill/>
        </p:spPr>
        <p:txBody>
          <a:bodyPr wrap="square" rtlCol="0">
            <a:spAutoFit/>
          </a:bodyPr>
          <a:lstStyle/>
          <a:p>
            <a:r>
              <a:rPr lang="en-US" dirty="0">
                <a:solidFill>
                  <a:schemeClr val="bg2">
                    <a:lumMod val="20000"/>
                    <a:lumOff val="80000"/>
                  </a:schemeClr>
                </a:solidFill>
              </a:rPr>
              <a:t>Fig 2. COMBINED ENERGY RESOURCE USAGE IN INDIA 2019</a:t>
            </a:r>
          </a:p>
        </p:txBody>
      </p:sp>
      <p:sp>
        <p:nvSpPr>
          <p:cNvPr id="9" name="TextBox 8"/>
          <p:cNvSpPr txBox="1"/>
          <p:nvPr/>
        </p:nvSpPr>
        <p:spPr>
          <a:xfrm>
            <a:off x="6602038" y="4732141"/>
            <a:ext cx="4714503" cy="369332"/>
          </a:xfrm>
          <a:prstGeom prst="rect">
            <a:avLst/>
          </a:prstGeom>
          <a:noFill/>
        </p:spPr>
        <p:txBody>
          <a:bodyPr wrap="square" rtlCol="0">
            <a:spAutoFit/>
          </a:bodyPr>
          <a:lstStyle/>
          <a:p>
            <a:r>
              <a:rPr lang="en-US" dirty="0">
                <a:solidFill>
                  <a:schemeClr val="bg2">
                    <a:lumMod val="20000"/>
                    <a:lumOff val="80000"/>
                  </a:schemeClr>
                </a:solidFill>
              </a:rPr>
              <a:t>Fig 3. POTENTIAL OF RENEWABLE POWER </a:t>
            </a:r>
          </a:p>
        </p:txBody>
      </p:sp>
    </p:spTree>
    <p:extLst>
      <p:ext uri="{BB962C8B-B14F-4D97-AF65-F5344CB8AC3E}">
        <p14:creationId xmlns:p14="http://schemas.microsoft.com/office/powerpoint/2010/main" val="116395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85756" y="2368282"/>
            <a:ext cx="7042068" cy="30824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p:cNvSpPr txBox="1"/>
          <p:nvPr/>
        </p:nvSpPr>
        <p:spPr>
          <a:xfrm>
            <a:off x="552451" y="1284345"/>
            <a:ext cx="3819524" cy="646331"/>
          </a:xfrm>
          <a:prstGeom prst="rect">
            <a:avLst/>
          </a:prstGeom>
          <a:noFill/>
        </p:spPr>
        <p:txBody>
          <a:bodyPr wrap="square" rtlCol="0">
            <a:spAutoFit/>
          </a:bodyPr>
          <a:lstStyle/>
          <a:p>
            <a:r>
              <a:rPr lang="en-US" sz="3600" i="1" dirty="0">
                <a:latin typeface="Arial Black" panose="020B0A04020102020204" pitchFamily="34" charset="0"/>
              </a:rPr>
              <a:t>SOLAR CELL ?</a:t>
            </a:r>
          </a:p>
        </p:txBody>
      </p:sp>
      <p:sp>
        <p:nvSpPr>
          <p:cNvPr id="3" name="TextBox 2">
            <a:extLst>
              <a:ext uri="{FF2B5EF4-FFF2-40B4-BE49-F238E27FC236}">
                <a16:creationId xmlns:a16="http://schemas.microsoft.com/office/drawing/2014/main" id="{B69E3AC6-EC58-4257-BBA9-91915BFC4834}"/>
              </a:ext>
            </a:extLst>
          </p:cNvPr>
          <p:cNvSpPr txBox="1"/>
          <p:nvPr/>
        </p:nvSpPr>
        <p:spPr>
          <a:xfrm>
            <a:off x="4623831" y="5625584"/>
            <a:ext cx="4529694" cy="369332"/>
          </a:xfrm>
          <a:prstGeom prst="rect">
            <a:avLst/>
          </a:prstGeom>
          <a:noFill/>
        </p:spPr>
        <p:txBody>
          <a:bodyPr wrap="square" rtlCol="0">
            <a:spAutoFit/>
          </a:bodyPr>
          <a:lstStyle/>
          <a:p>
            <a:r>
              <a:rPr lang="en-IN" dirty="0"/>
              <a:t>Fig 4.  Photo Image of large scale solar panels</a:t>
            </a:r>
          </a:p>
        </p:txBody>
      </p:sp>
    </p:spTree>
    <p:extLst>
      <p:ext uri="{BB962C8B-B14F-4D97-AF65-F5344CB8AC3E}">
        <p14:creationId xmlns:p14="http://schemas.microsoft.com/office/powerpoint/2010/main" val="169793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492" y="523834"/>
            <a:ext cx="10554854" cy="1043709"/>
          </a:xfrm>
        </p:spPr>
        <p:txBody>
          <a:bodyPr>
            <a:normAutofit fontScale="90000"/>
          </a:bodyPr>
          <a:lstStyle/>
          <a:p>
            <a:r>
              <a:rPr lang="en-US" i="1" dirty="0">
                <a:latin typeface="Arial Black" panose="020B0A04020102020204" pitchFamily="34" charset="0"/>
              </a:rPr>
              <a:t>Visible factors affecting solar panel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949" y="1629703"/>
            <a:ext cx="3492004" cy="29145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850" y="1436275"/>
            <a:ext cx="2878860" cy="21288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2048" y="1567543"/>
            <a:ext cx="3722913" cy="40481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200" y="4178582"/>
            <a:ext cx="3504911" cy="18087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3C1CEC68-A3BF-4456-ACF7-BF523E103B97}"/>
              </a:ext>
            </a:extLst>
          </p:cNvPr>
          <p:cNvSpPr txBox="1"/>
          <p:nvPr/>
        </p:nvSpPr>
        <p:spPr>
          <a:xfrm>
            <a:off x="4627837" y="3699163"/>
            <a:ext cx="3079605" cy="369332"/>
          </a:xfrm>
          <a:prstGeom prst="rect">
            <a:avLst/>
          </a:prstGeom>
          <a:noFill/>
        </p:spPr>
        <p:txBody>
          <a:bodyPr wrap="square" rtlCol="0">
            <a:spAutoFit/>
          </a:bodyPr>
          <a:lstStyle/>
          <a:p>
            <a:r>
              <a:rPr lang="en-IN" dirty="0">
                <a:solidFill>
                  <a:schemeClr val="bg2">
                    <a:lumMod val="20000"/>
                    <a:lumOff val="80000"/>
                  </a:schemeClr>
                </a:solidFill>
              </a:rPr>
              <a:t>Fig 6. Bird poop on solar panel</a:t>
            </a:r>
          </a:p>
        </p:txBody>
      </p:sp>
      <p:sp>
        <p:nvSpPr>
          <p:cNvPr id="9" name="TextBox 8">
            <a:extLst>
              <a:ext uri="{FF2B5EF4-FFF2-40B4-BE49-F238E27FC236}">
                <a16:creationId xmlns:a16="http://schemas.microsoft.com/office/drawing/2014/main" id="{FAE74122-E8F6-4F86-AFDF-68E2C3A395FF}"/>
              </a:ext>
            </a:extLst>
          </p:cNvPr>
          <p:cNvSpPr txBox="1"/>
          <p:nvPr/>
        </p:nvSpPr>
        <p:spPr>
          <a:xfrm>
            <a:off x="275357" y="4722368"/>
            <a:ext cx="3667760" cy="646331"/>
          </a:xfrm>
          <a:prstGeom prst="rect">
            <a:avLst/>
          </a:prstGeom>
          <a:noFill/>
        </p:spPr>
        <p:txBody>
          <a:bodyPr wrap="square" rtlCol="0">
            <a:spAutoFit/>
          </a:bodyPr>
          <a:lstStyle/>
          <a:p>
            <a:r>
              <a:rPr lang="en-IN" dirty="0">
                <a:solidFill>
                  <a:schemeClr val="bg2">
                    <a:lumMod val="20000"/>
                    <a:lumOff val="80000"/>
                  </a:schemeClr>
                </a:solidFill>
              </a:rPr>
              <a:t>Fig 5. Dust particle accumulation on solar panel</a:t>
            </a:r>
          </a:p>
        </p:txBody>
      </p:sp>
      <p:sp>
        <p:nvSpPr>
          <p:cNvPr id="10" name="TextBox 9">
            <a:extLst>
              <a:ext uri="{FF2B5EF4-FFF2-40B4-BE49-F238E27FC236}">
                <a16:creationId xmlns:a16="http://schemas.microsoft.com/office/drawing/2014/main" id="{237E4B73-8D77-45C3-B3F9-B0499003D10F}"/>
              </a:ext>
            </a:extLst>
          </p:cNvPr>
          <p:cNvSpPr txBox="1"/>
          <p:nvPr/>
        </p:nvSpPr>
        <p:spPr>
          <a:xfrm>
            <a:off x="4104640" y="6097390"/>
            <a:ext cx="3169920" cy="646331"/>
          </a:xfrm>
          <a:prstGeom prst="rect">
            <a:avLst/>
          </a:prstGeom>
          <a:noFill/>
        </p:spPr>
        <p:txBody>
          <a:bodyPr wrap="square" rtlCol="0">
            <a:spAutoFit/>
          </a:bodyPr>
          <a:lstStyle/>
          <a:p>
            <a:r>
              <a:rPr lang="en-IN" dirty="0">
                <a:solidFill>
                  <a:schemeClr val="bg2">
                    <a:lumMod val="20000"/>
                    <a:lumOff val="80000"/>
                  </a:schemeClr>
                </a:solidFill>
              </a:rPr>
              <a:t>Fig 7. sea salt particles on solar panel</a:t>
            </a:r>
          </a:p>
        </p:txBody>
      </p:sp>
      <p:sp>
        <p:nvSpPr>
          <p:cNvPr id="11" name="TextBox 10">
            <a:extLst>
              <a:ext uri="{FF2B5EF4-FFF2-40B4-BE49-F238E27FC236}">
                <a16:creationId xmlns:a16="http://schemas.microsoft.com/office/drawing/2014/main" id="{3B1CC2F6-9440-41AA-9963-BFC148B1E918}"/>
              </a:ext>
            </a:extLst>
          </p:cNvPr>
          <p:cNvSpPr txBox="1"/>
          <p:nvPr/>
        </p:nvSpPr>
        <p:spPr>
          <a:xfrm>
            <a:off x="8129358" y="5784384"/>
            <a:ext cx="2829298" cy="646331"/>
          </a:xfrm>
          <a:prstGeom prst="rect">
            <a:avLst/>
          </a:prstGeom>
          <a:noFill/>
        </p:spPr>
        <p:txBody>
          <a:bodyPr wrap="square" rtlCol="0">
            <a:spAutoFit/>
          </a:bodyPr>
          <a:lstStyle/>
          <a:p>
            <a:r>
              <a:rPr lang="en-IN" dirty="0"/>
              <a:t>Fig 8. Sand particles on solar panel</a:t>
            </a:r>
          </a:p>
        </p:txBody>
      </p:sp>
    </p:spTree>
    <p:extLst>
      <p:ext uri="{BB962C8B-B14F-4D97-AF65-F5344CB8AC3E}">
        <p14:creationId xmlns:p14="http://schemas.microsoft.com/office/powerpoint/2010/main" val="2744216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Arial Black" panose="020B0A04020102020204" pitchFamily="34" charset="0"/>
              </a:rPr>
              <a:t>Why clean ?</a:t>
            </a:r>
          </a:p>
        </p:txBody>
      </p:sp>
      <p:sp>
        <p:nvSpPr>
          <p:cNvPr id="4" name="TextBox 3"/>
          <p:cNvSpPr txBox="1"/>
          <p:nvPr/>
        </p:nvSpPr>
        <p:spPr>
          <a:xfrm>
            <a:off x="796834" y="2065867"/>
            <a:ext cx="10776857" cy="1323439"/>
          </a:xfrm>
          <a:prstGeom prst="rect">
            <a:avLst/>
          </a:prstGeom>
          <a:noFill/>
        </p:spPr>
        <p:txBody>
          <a:bodyPr wrap="square" rtlCol="0">
            <a:spAutoFit/>
          </a:bodyPr>
          <a:lstStyle/>
          <a:p>
            <a:r>
              <a:rPr lang="en-IN" sz="2000" dirty="0"/>
              <a:t>The solar PV modules are generally employed in dusty environments which is the case in tropical countries like India. The dust gets accumulated on the front surface of the module and blocks the incident light from the sun. It reduces the power generation capacity of the module. The power output reduces as much as by 50% if the module is not cleaned for a month.</a:t>
            </a:r>
            <a:endParaRPr lang="en-US" sz="2000" dirty="0"/>
          </a:p>
        </p:txBody>
      </p:sp>
    </p:spTree>
    <p:extLst>
      <p:ext uri="{BB962C8B-B14F-4D97-AF65-F5344CB8AC3E}">
        <p14:creationId xmlns:p14="http://schemas.microsoft.com/office/powerpoint/2010/main" val="3898033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23" y="263426"/>
            <a:ext cx="10131425" cy="1456267"/>
          </a:xfrm>
        </p:spPr>
        <p:txBody>
          <a:bodyPr>
            <a:normAutofit/>
          </a:bodyPr>
          <a:lstStyle/>
          <a:p>
            <a:r>
              <a:rPr lang="en-US" i="1" dirty="0">
                <a:latin typeface="Arial Black" panose="020B0A04020102020204" pitchFamily="34" charset="0"/>
              </a:rPr>
              <a:t>conventional methods  of cleaning and monitoring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00964" y="2763521"/>
            <a:ext cx="3031968" cy="314039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68" y="1822270"/>
            <a:ext cx="2591885" cy="28716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7604" y="2966721"/>
            <a:ext cx="2869722" cy="30576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652" y="1819160"/>
            <a:ext cx="2958547" cy="30576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000C2111-0193-415D-BE81-1562833172BE}"/>
              </a:ext>
            </a:extLst>
          </p:cNvPr>
          <p:cNvSpPr txBox="1"/>
          <p:nvPr/>
        </p:nvSpPr>
        <p:spPr>
          <a:xfrm>
            <a:off x="-1" y="4876800"/>
            <a:ext cx="2591885" cy="923330"/>
          </a:xfrm>
          <a:prstGeom prst="rect">
            <a:avLst/>
          </a:prstGeom>
          <a:noFill/>
        </p:spPr>
        <p:txBody>
          <a:bodyPr wrap="square" rtlCol="0">
            <a:spAutoFit/>
          </a:bodyPr>
          <a:lstStyle/>
          <a:p>
            <a:r>
              <a:rPr lang="en-IN" dirty="0">
                <a:solidFill>
                  <a:schemeClr val="bg2">
                    <a:lumMod val="20000"/>
                    <a:lumOff val="80000"/>
                  </a:schemeClr>
                </a:solidFill>
              </a:rPr>
              <a:t>Fig 9. Manual employee involved in wiping with water broomstick </a:t>
            </a:r>
          </a:p>
        </p:txBody>
      </p:sp>
      <p:sp>
        <p:nvSpPr>
          <p:cNvPr id="9" name="TextBox 8">
            <a:extLst>
              <a:ext uri="{FF2B5EF4-FFF2-40B4-BE49-F238E27FC236}">
                <a16:creationId xmlns:a16="http://schemas.microsoft.com/office/drawing/2014/main" id="{606EFA30-187A-46A3-8678-C2B44A459DD5}"/>
              </a:ext>
            </a:extLst>
          </p:cNvPr>
          <p:cNvSpPr txBox="1"/>
          <p:nvPr/>
        </p:nvSpPr>
        <p:spPr>
          <a:xfrm>
            <a:off x="2713231" y="6171941"/>
            <a:ext cx="3178467" cy="646331"/>
          </a:xfrm>
          <a:prstGeom prst="rect">
            <a:avLst/>
          </a:prstGeom>
          <a:noFill/>
        </p:spPr>
        <p:txBody>
          <a:bodyPr wrap="square" rtlCol="0">
            <a:spAutoFit/>
          </a:bodyPr>
          <a:lstStyle/>
          <a:p>
            <a:r>
              <a:rPr lang="en-IN" dirty="0">
                <a:solidFill>
                  <a:schemeClr val="bg2">
                    <a:lumMod val="20000"/>
                    <a:lumOff val="80000"/>
                  </a:schemeClr>
                </a:solidFill>
              </a:rPr>
              <a:t>Fig 10. Robotic dust Cleaning conventional belt mechanism</a:t>
            </a:r>
          </a:p>
        </p:txBody>
      </p:sp>
      <p:sp>
        <p:nvSpPr>
          <p:cNvPr id="10" name="TextBox 9">
            <a:extLst>
              <a:ext uri="{FF2B5EF4-FFF2-40B4-BE49-F238E27FC236}">
                <a16:creationId xmlns:a16="http://schemas.microsoft.com/office/drawing/2014/main" id="{CD7F6C54-80AE-480B-A069-30C0838D9986}"/>
              </a:ext>
            </a:extLst>
          </p:cNvPr>
          <p:cNvSpPr txBox="1"/>
          <p:nvPr/>
        </p:nvSpPr>
        <p:spPr>
          <a:xfrm>
            <a:off x="5737326" y="5038841"/>
            <a:ext cx="2689659" cy="646331"/>
          </a:xfrm>
          <a:prstGeom prst="rect">
            <a:avLst/>
          </a:prstGeom>
          <a:noFill/>
        </p:spPr>
        <p:txBody>
          <a:bodyPr wrap="square" rtlCol="0">
            <a:spAutoFit/>
          </a:bodyPr>
          <a:lstStyle/>
          <a:p>
            <a:r>
              <a:rPr lang="en-IN" dirty="0">
                <a:solidFill>
                  <a:schemeClr val="bg2">
                    <a:lumMod val="20000"/>
                    <a:lumOff val="80000"/>
                  </a:schemeClr>
                </a:solidFill>
              </a:rPr>
              <a:t>Fig 11. Manual monitoring of solar panel</a:t>
            </a:r>
          </a:p>
        </p:txBody>
      </p:sp>
      <p:sp>
        <p:nvSpPr>
          <p:cNvPr id="11" name="TextBox 10">
            <a:extLst>
              <a:ext uri="{FF2B5EF4-FFF2-40B4-BE49-F238E27FC236}">
                <a16:creationId xmlns:a16="http://schemas.microsoft.com/office/drawing/2014/main" id="{3DD9F7C0-6E0F-422E-AEEC-411C4BF3D13D}"/>
              </a:ext>
            </a:extLst>
          </p:cNvPr>
          <p:cNvSpPr txBox="1"/>
          <p:nvPr/>
        </p:nvSpPr>
        <p:spPr>
          <a:xfrm>
            <a:off x="8854465" y="6024361"/>
            <a:ext cx="3178467" cy="646331"/>
          </a:xfrm>
          <a:prstGeom prst="rect">
            <a:avLst/>
          </a:prstGeom>
          <a:noFill/>
        </p:spPr>
        <p:txBody>
          <a:bodyPr wrap="square" rtlCol="0">
            <a:spAutoFit/>
          </a:bodyPr>
          <a:lstStyle/>
          <a:p>
            <a:r>
              <a:rPr lang="en-IN" dirty="0">
                <a:solidFill>
                  <a:schemeClr val="bg2">
                    <a:lumMod val="20000"/>
                    <a:lumOff val="80000"/>
                  </a:schemeClr>
                </a:solidFill>
              </a:rPr>
              <a:t>Fig 12. manual dusting stick involved in cleaning</a:t>
            </a:r>
          </a:p>
        </p:txBody>
      </p:sp>
    </p:spTree>
    <p:extLst>
      <p:ext uri="{BB962C8B-B14F-4D97-AF65-F5344CB8AC3E}">
        <p14:creationId xmlns:p14="http://schemas.microsoft.com/office/powerpoint/2010/main" val="2655134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Arial Black" panose="020B0A04020102020204" pitchFamily="34" charset="0"/>
              </a:rPr>
              <a:t>disadvantages</a:t>
            </a:r>
          </a:p>
        </p:txBody>
      </p:sp>
      <p:sp>
        <p:nvSpPr>
          <p:cNvPr id="6" name="TextBox 5"/>
          <p:cNvSpPr txBox="1"/>
          <p:nvPr/>
        </p:nvSpPr>
        <p:spPr>
          <a:xfrm>
            <a:off x="587829" y="2065867"/>
            <a:ext cx="10868297" cy="2523768"/>
          </a:xfrm>
          <a:prstGeom prst="rect">
            <a:avLst/>
          </a:prstGeom>
          <a:noFill/>
        </p:spPr>
        <p:txBody>
          <a:bodyPr wrap="square" rtlCol="0">
            <a:spAutoFit/>
          </a:bodyPr>
          <a:lstStyle/>
          <a:p>
            <a:pPr marL="285750" indent="-285750">
              <a:buFont typeface="Arial" panose="020B0604020202020204" pitchFamily="34" charset="0"/>
              <a:buChar char="•"/>
            </a:pPr>
            <a:r>
              <a:rPr lang="en-US" sz="2000" dirty="0"/>
              <a:t>Water consumption is very high</a:t>
            </a:r>
          </a:p>
          <a:p>
            <a:pPr marL="285750" indent="-285750">
              <a:buFont typeface="Arial" panose="020B0604020202020204" pitchFamily="34" charset="0"/>
              <a:buChar char="•"/>
            </a:pPr>
            <a:r>
              <a:rPr lang="en-US" sz="2000" dirty="0"/>
              <a:t>Increased Labor cost</a:t>
            </a:r>
          </a:p>
          <a:p>
            <a:pPr marL="285750" indent="-285750">
              <a:buFont typeface="Arial" panose="020B0604020202020204" pitchFamily="34" charset="0"/>
              <a:buChar char="•"/>
            </a:pPr>
            <a:r>
              <a:rPr lang="en-US" sz="2000" dirty="0"/>
              <a:t>Increased time to clean</a:t>
            </a:r>
          </a:p>
          <a:p>
            <a:pPr marL="285750" indent="-285750">
              <a:buFont typeface="Arial" panose="020B0604020202020204" pitchFamily="34" charset="0"/>
              <a:buChar char="•"/>
            </a:pPr>
            <a:r>
              <a:rPr lang="en-US" sz="2000" dirty="0"/>
              <a:t>Sometimes not reachable for all modules</a:t>
            </a:r>
          </a:p>
          <a:p>
            <a:pPr marL="285750" indent="-285750">
              <a:buFont typeface="Arial" panose="020B0604020202020204" pitchFamily="34" charset="0"/>
              <a:buChar char="•"/>
            </a:pPr>
            <a:r>
              <a:rPr lang="en-US" sz="2000" dirty="0"/>
              <a:t>Efficiency is low</a:t>
            </a:r>
          </a:p>
          <a:p>
            <a:pPr marL="285750" indent="-285750">
              <a:buFont typeface="Arial" panose="020B0604020202020204" pitchFamily="34" charset="0"/>
              <a:buChar char="•"/>
            </a:pPr>
            <a:r>
              <a:rPr lang="en-US" sz="2000" dirty="0"/>
              <a:t>Hard work for human and need them all the time</a:t>
            </a:r>
          </a:p>
          <a:p>
            <a:pPr marL="285750" indent="-285750">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5739690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2.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5B3C4-7FB6-414C-8C24-8862C0E6C9F3}">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2368</Words>
  <Application>Microsoft Office PowerPoint</Application>
  <PresentationFormat>Widescreen</PresentationFormat>
  <Paragraphs>343</Paragraphs>
  <Slides>20</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Calibri Light</vt:lpstr>
      <vt:lpstr>Times New Roman</vt:lpstr>
      <vt:lpstr>Celestial</vt:lpstr>
      <vt:lpstr>AUTOMATION OF SOLAR PANEL CLEANING SYSTEM ENABLED WITH MONITERING AND CONTROLLING APPLICATION</vt:lpstr>
      <vt:lpstr>PowerPoint Presentation</vt:lpstr>
      <vt:lpstr>INTRODUCTION</vt:lpstr>
      <vt:lpstr>STATS</vt:lpstr>
      <vt:lpstr>PowerPoint Presentation</vt:lpstr>
      <vt:lpstr>Visible factors affecting solar panel</vt:lpstr>
      <vt:lpstr>Why clean ?</vt:lpstr>
      <vt:lpstr>conventional methods  of cleaning and monitoring</vt:lpstr>
      <vt:lpstr>disadvantages</vt:lpstr>
      <vt:lpstr>Proposed solution</vt:lpstr>
      <vt:lpstr>advantages</vt:lpstr>
      <vt:lpstr>methodology</vt:lpstr>
      <vt:lpstr>Main program</vt:lpstr>
      <vt:lpstr>PowerPoint Presentation</vt:lpstr>
      <vt:lpstr>Mobile application for remote monitering purpose</vt:lpstr>
      <vt:lpstr>PowerPoint Presentation</vt:lpstr>
      <vt:lpstr>PowerPoint Presentation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2020-02-21T21:41:33Z</dcterms:created>
  <dcterms:modified xsi:type="dcterms:W3CDTF">2020-06-08T04:33:47Z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